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95" r:id="rId1"/>
    <p:sldMasterId id="2147483807" r:id="rId2"/>
  </p:sldMasterIdLst>
  <p:notesMasterIdLst>
    <p:notesMasterId r:id="rId29"/>
  </p:notesMasterIdLst>
  <p:handoutMasterIdLst>
    <p:handoutMasterId r:id="rId30"/>
  </p:handoutMasterIdLst>
  <p:sldIdLst>
    <p:sldId id="291" r:id="rId3"/>
    <p:sldId id="264" r:id="rId4"/>
    <p:sldId id="267" r:id="rId5"/>
    <p:sldId id="286" r:id="rId6"/>
    <p:sldId id="263" r:id="rId7"/>
    <p:sldId id="285" r:id="rId8"/>
    <p:sldId id="295" r:id="rId9"/>
    <p:sldId id="296" r:id="rId10"/>
    <p:sldId id="297" r:id="rId11"/>
    <p:sldId id="298" r:id="rId12"/>
    <p:sldId id="268" r:id="rId13"/>
    <p:sldId id="271" r:id="rId14"/>
    <p:sldId id="269" r:id="rId15"/>
    <p:sldId id="272" r:id="rId16"/>
    <p:sldId id="294" r:id="rId17"/>
    <p:sldId id="283" r:id="rId18"/>
    <p:sldId id="287" r:id="rId19"/>
    <p:sldId id="290" r:id="rId20"/>
    <p:sldId id="274" r:id="rId21"/>
    <p:sldId id="276" r:id="rId22"/>
    <p:sldId id="289" r:id="rId23"/>
    <p:sldId id="281" r:id="rId24"/>
    <p:sldId id="288" r:id="rId25"/>
    <p:sldId id="277" r:id="rId26"/>
    <p:sldId id="292" r:id="rId27"/>
    <p:sldId id="293" r:id="rId28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2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2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2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2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A"/>
    <a:srgbClr val="FF00FF"/>
    <a:srgbClr val="990033"/>
    <a:srgbClr val="000096"/>
    <a:srgbClr val="00FFFF"/>
    <a:srgbClr val="0000FF"/>
    <a:srgbClr val="00CC00"/>
    <a:srgbClr val="66FFFF"/>
    <a:srgbClr val="FFFF00"/>
    <a:srgbClr val="00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3865" autoAdjust="0"/>
    <p:restoredTop sz="86350" autoAdjust="0"/>
  </p:normalViewPr>
  <p:slideViewPr>
    <p:cSldViewPr>
      <p:cViewPr varScale="1">
        <p:scale>
          <a:sx n="59" d="100"/>
          <a:sy n="59" d="100"/>
        </p:scale>
        <p:origin x="-1368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37" d="100"/>
          <a:sy n="37" d="100"/>
        </p:scale>
        <p:origin x="-1464" y="-96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handoutMaster" Target="handoutMasters/handoutMaster1.xml"/><Relationship Id="rId8" Type="http://schemas.openxmlformats.org/officeDocument/2006/relationships/slide" Target="slides/slide6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4096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/>
          </a:p>
        </p:txBody>
      </p:sp>
      <p:sp>
        <p:nvSpPr>
          <p:cNvPr id="4096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r>
              <a:rPr lang="en-US"/>
              <a:t>Statics:The Next Generation (2nd Ed.)   Mehta, Danielson, &amp; Berg   Lecture Notes for Section 9.1-9.2</a:t>
            </a:r>
          </a:p>
        </p:txBody>
      </p:sp>
      <p:sp>
        <p:nvSpPr>
          <p:cNvPr id="4096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0B1865E0-41E7-4B48-AC30-257A53265BB2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157237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/>
          </a:p>
        </p:txBody>
      </p:sp>
      <p:sp>
        <p:nvSpPr>
          <p:cNvPr id="2048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51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r>
              <a:rPr lang="en-US"/>
              <a:t>Statics:The Next Generation (2nd Ed.)   Mehta, Danielson, &amp; Berg   Lecture Notes for Section 9.1-9.2</a:t>
            </a:r>
          </a:p>
        </p:txBody>
      </p:sp>
      <p:sp>
        <p:nvSpPr>
          <p:cNvPr id="51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5DCEE9B4-40CD-4EF7-BD52-8D4C80F60037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6498032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2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2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2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2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en-US" sz="1200" smtClean="0"/>
              <a:t>Statics:The Next Generation (2nd Ed.)   Mehta, Danielson, &amp; Berg   Lecture Notes for Section 9.1-9.2</a:t>
            </a:r>
          </a:p>
        </p:txBody>
      </p:sp>
      <p:sp>
        <p:nvSpPr>
          <p:cNvPr id="2150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2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2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2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2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fld id="{892DEFB0-817B-43DA-A464-7DC96E6CBEFA}" type="slidenum">
              <a:rPr lang="en-US" sz="1200"/>
              <a:pPr eaLnBrk="1" hangingPunct="1"/>
              <a:t>2</a:t>
            </a:fld>
            <a:endParaRPr lang="en-US" sz="1200"/>
          </a:p>
        </p:txBody>
      </p:sp>
      <p:sp>
        <p:nvSpPr>
          <p:cNvPr id="2150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50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040460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2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2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2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2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en-US" sz="1200" smtClean="0"/>
              <a:t>Statics:The Next Generation (2nd Ed.)   Mehta, Danielson, &amp; Berg   Lecture Notes for Section 9.1-9.2</a:t>
            </a:r>
          </a:p>
        </p:txBody>
      </p:sp>
      <p:sp>
        <p:nvSpPr>
          <p:cNvPr id="25603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2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2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2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2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fld id="{C712B321-CDE4-4E24-817C-46B000498A99}" type="slidenum">
              <a:rPr lang="en-US" sz="1200"/>
              <a:pPr eaLnBrk="1" hangingPunct="1"/>
              <a:t>19</a:t>
            </a:fld>
            <a:endParaRPr lang="en-US" sz="1200"/>
          </a:p>
        </p:txBody>
      </p:sp>
      <p:sp>
        <p:nvSpPr>
          <p:cNvPr id="2560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60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sz="2400" dirty="0" smtClean="0"/>
              <a:t>Answers:</a:t>
            </a:r>
          </a:p>
          <a:p>
            <a:pPr eaLnBrk="1" hangingPunct="1"/>
            <a:r>
              <a:rPr lang="en-US" sz="2400" dirty="0" smtClean="0"/>
              <a:t>1. B</a:t>
            </a:r>
          </a:p>
          <a:p>
            <a:pPr eaLnBrk="1" hangingPunct="1"/>
            <a:r>
              <a:rPr lang="en-US" sz="2400" dirty="0" smtClean="0"/>
              <a:t>2. A</a:t>
            </a:r>
          </a:p>
        </p:txBody>
      </p:sp>
    </p:spTree>
    <p:extLst>
      <p:ext uri="{BB962C8B-B14F-4D97-AF65-F5344CB8AC3E}">
        <p14:creationId xmlns:p14="http://schemas.microsoft.com/office/powerpoint/2010/main" val="297117506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Source : P9-34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Statics:The Next Generation (2nd Ed.)   Mehta, Danielson, &amp; Berg   Lecture Notes for Section 9.1-9.2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DCEE9B4-40CD-4EF7-BD52-8D4C80F60037}" type="slidenum">
              <a:rPr lang="en-US" smtClean="0"/>
              <a:pPr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859265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Statics:The Next Generation (2nd Ed.)   Mehta, Danielson, &amp; Berg   Lecture Notes for Section 9.1-9.2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DCEE9B4-40CD-4EF7-BD52-8D4C80F60037}" type="slidenum">
              <a:rPr lang="en-US" smtClean="0"/>
              <a:pPr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593414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2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2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2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2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en-US" sz="1200" smtClean="0"/>
              <a:t>Statics:The Next Generation (2nd Ed.)   Mehta, Danielson, &amp; Berg   Lecture Notes for Section 9.1-9.2</a:t>
            </a:r>
          </a:p>
        </p:txBody>
      </p:sp>
      <p:sp>
        <p:nvSpPr>
          <p:cNvPr id="2662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2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2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2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2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fld id="{E9CBEAC3-B971-466A-916E-526114D4EB08}" type="slidenum">
              <a:rPr lang="en-US" sz="1200"/>
              <a:pPr eaLnBrk="1" hangingPunct="1"/>
              <a:t>24</a:t>
            </a:fld>
            <a:endParaRPr lang="en-US" sz="1200"/>
          </a:p>
        </p:txBody>
      </p:sp>
      <p:sp>
        <p:nvSpPr>
          <p:cNvPr id="2662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62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228600" indent="-228600" eaLnBrk="1" hangingPunct="1"/>
            <a:r>
              <a:rPr lang="en-US" sz="2400" dirty="0" smtClean="0"/>
              <a:t>Answers:</a:t>
            </a:r>
          </a:p>
          <a:p>
            <a:pPr marL="228600" indent="-228600" eaLnBrk="1" hangingPunct="1"/>
            <a:r>
              <a:rPr lang="en-US" sz="2400" dirty="0" smtClean="0"/>
              <a:t>1. A</a:t>
            </a:r>
          </a:p>
          <a:p>
            <a:pPr marL="228600" indent="-228600" eaLnBrk="1" hangingPunct="1"/>
            <a:r>
              <a:rPr lang="en-US" sz="2400" dirty="0" smtClean="0"/>
              <a:t>2. D</a:t>
            </a:r>
          </a:p>
        </p:txBody>
      </p:sp>
    </p:spTree>
    <p:extLst>
      <p:ext uri="{BB962C8B-B14F-4D97-AF65-F5344CB8AC3E}">
        <p14:creationId xmlns:p14="http://schemas.microsoft.com/office/powerpoint/2010/main" val="293363435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pitchFamily="-108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pitchFamily="-108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pitchFamily="-108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pitchFamily="-108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pitchFamily="-108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-108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-108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-108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-108" charset="-128"/>
              </a:defRPr>
            </a:lvl9pPr>
          </a:lstStyle>
          <a:p>
            <a:pPr eaLnBrk="1" hangingPunct="1"/>
            <a:fld id="{5B2DDF34-7308-4632-90A3-B8B63067F266}" type="slidenum">
              <a:rPr lang="en-US" altLang="en-US" sz="1200"/>
              <a:pPr eaLnBrk="1" hangingPunct="1"/>
              <a:t>7</a:t>
            </a:fld>
            <a:endParaRPr lang="en-US" altLang="en-US" sz="1200"/>
          </a:p>
        </p:txBody>
      </p:sp>
      <p:sp>
        <p:nvSpPr>
          <p:cNvPr id="20483" name="Rectangle 2"/>
          <p:cNvSpPr>
            <a:spLocks noChangeArrowheads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20484" name="Rectangle 3"/>
          <p:cNvSpPr>
            <a:spLocks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 eaLnBrk="1" hangingPunct="1"/>
            <a:endParaRPr lang="en-US" altLang="en-US" smtClean="0">
              <a:ea typeface="ＭＳ Ｐゴシック" pitchFamily="-108" charset="-128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pitchFamily="-108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pitchFamily="-108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pitchFamily="-108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pitchFamily="-108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pitchFamily="-108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-108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-108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-108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-108" charset="-128"/>
              </a:defRPr>
            </a:lvl9pPr>
          </a:lstStyle>
          <a:p>
            <a:pPr eaLnBrk="1" hangingPunct="1"/>
            <a:fld id="{1EADFAEF-34FD-4B65-9C30-28D82772B704}" type="slidenum">
              <a:rPr lang="en-US" altLang="en-US" sz="1200"/>
              <a:pPr eaLnBrk="1" hangingPunct="1"/>
              <a:t>8</a:t>
            </a:fld>
            <a:endParaRPr lang="en-US" altLang="en-US" sz="1200"/>
          </a:p>
        </p:txBody>
      </p:sp>
      <p:sp>
        <p:nvSpPr>
          <p:cNvPr id="22531" name="Rectangle 2"/>
          <p:cNvSpPr>
            <a:spLocks noChangeArrowheads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22532" name="Rectangle 3"/>
          <p:cNvSpPr>
            <a:spLocks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 eaLnBrk="1" hangingPunct="1"/>
            <a:endParaRPr lang="en-US" altLang="en-US" smtClean="0">
              <a:ea typeface="ＭＳ Ｐゴシック" pitchFamily="-108" charset="-128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pitchFamily="-108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pitchFamily="-108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pitchFamily="-108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pitchFamily="-108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pitchFamily="-108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-108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-108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-108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-108" charset="-128"/>
              </a:defRPr>
            </a:lvl9pPr>
          </a:lstStyle>
          <a:p>
            <a:pPr eaLnBrk="1" hangingPunct="1"/>
            <a:fld id="{99ED0706-3FE8-4FFB-B9FF-76E4D92F8C28}" type="slidenum">
              <a:rPr lang="en-US" altLang="en-US" sz="1200"/>
              <a:pPr eaLnBrk="1" hangingPunct="1"/>
              <a:t>9</a:t>
            </a:fld>
            <a:endParaRPr lang="en-US" altLang="en-US" sz="1200"/>
          </a:p>
        </p:txBody>
      </p:sp>
      <p:sp>
        <p:nvSpPr>
          <p:cNvPr id="24579" name="Rectangle 2"/>
          <p:cNvSpPr>
            <a:spLocks noChangeArrowheads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24580" name="Rectangle 3"/>
          <p:cNvSpPr>
            <a:spLocks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 eaLnBrk="1" hangingPunct="1"/>
            <a:endParaRPr lang="en-US" altLang="en-US" smtClean="0">
              <a:ea typeface="ＭＳ Ｐゴシック" pitchFamily="-108" charset="-128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pitchFamily="-108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pitchFamily="-108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pitchFamily="-108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pitchFamily="-108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pitchFamily="-108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-108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-108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-108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-108" charset="-128"/>
              </a:defRPr>
            </a:lvl9pPr>
          </a:lstStyle>
          <a:p>
            <a:pPr eaLnBrk="1" hangingPunct="1"/>
            <a:fld id="{C765A7DC-F058-4C4C-A895-50FBA16E97A3}" type="slidenum">
              <a:rPr lang="en-US" altLang="en-US" sz="1200"/>
              <a:pPr eaLnBrk="1" hangingPunct="1"/>
              <a:t>10</a:t>
            </a:fld>
            <a:endParaRPr lang="en-US" altLang="en-US" sz="1200"/>
          </a:p>
        </p:txBody>
      </p:sp>
      <p:sp>
        <p:nvSpPr>
          <p:cNvPr id="26627" name="Rectangle 2"/>
          <p:cNvSpPr>
            <a:spLocks noChangeArrowheads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26628" name="Rectangle 3"/>
          <p:cNvSpPr>
            <a:spLocks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 eaLnBrk="1" hangingPunct="1"/>
            <a:endParaRPr lang="en-US" altLang="en-US" smtClean="0">
              <a:ea typeface="ＭＳ Ｐゴシック" pitchFamily="-108" charset="-128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2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2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2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2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en-US" sz="1200" smtClean="0"/>
              <a:t>Statics:The Next Generation (2nd Ed.)   Mehta, Danielson, &amp; Berg   Lecture Notes for Section 9.1-9.2</a:t>
            </a:r>
          </a:p>
        </p:txBody>
      </p:sp>
      <p:sp>
        <p:nvSpPr>
          <p:cNvPr id="22531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2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2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2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2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fld id="{8C508DE2-2B05-4366-91E2-CFA0AEA18B9F}" type="slidenum">
              <a:rPr lang="en-US" sz="1200"/>
              <a:pPr eaLnBrk="1" hangingPunct="1"/>
              <a:t>15</a:t>
            </a:fld>
            <a:endParaRPr lang="en-US" sz="1200"/>
          </a:p>
        </p:txBody>
      </p:sp>
      <p:sp>
        <p:nvSpPr>
          <p:cNvPr id="2253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228600" indent="-228600" eaLnBrk="1" hangingPunct="1"/>
            <a:r>
              <a:rPr lang="en-US" sz="2400" smtClean="0"/>
              <a:t>Answers:</a:t>
            </a:r>
          </a:p>
          <a:p>
            <a:pPr marL="228600" indent="-228600" eaLnBrk="1" hangingPunct="1"/>
            <a:r>
              <a:rPr lang="en-US" sz="2400" smtClean="0"/>
              <a:t>1. C</a:t>
            </a:r>
          </a:p>
          <a:p>
            <a:pPr marL="228600" indent="-228600" eaLnBrk="1" hangingPunct="1"/>
            <a:r>
              <a:rPr lang="en-US" sz="2400" smtClean="0"/>
              <a:t>2. B</a:t>
            </a:r>
          </a:p>
        </p:txBody>
      </p:sp>
    </p:spTree>
    <p:extLst>
      <p:ext uri="{BB962C8B-B14F-4D97-AF65-F5344CB8AC3E}">
        <p14:creationId xmlns:p14="http://schemas.microsoft.com/office/powerpoint/2010/main" val="275648783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355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dirty="0" smtClean="0"/>
              <a:t>Source : F9-2</a:t>
            </a:r>
          </a:p>
        </p:txBody>
      </p:sp>
      <p:sp>
        <p:nvSpPr>
          <p:cNvPr id="23556" name="Footer Placeholder 3"/>
          <p:cNvSpPr>
            <a:spLocks noGrp="1"/>
          </p:cNvSpPr>
          <p:nvPr>
            <p:ph type="ftr" sz="quarter" idx="4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2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2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2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2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en-US" sz="1200" smtClean="0"/>
              <a:t>Statics:The Next Generation (2nd Ed.)   Mehta, Danielson, &amp; Berg   Lecture Notes for Section 9.1-9.2</a:t>
            </a:r>
          </a:p>
        </p:txBody>
      </p:sp>
      <p:sp>
        <p:nvSpPr>
          <p:cNvPr id="23557" name="Slide Number Placeholder 4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2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2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2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2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fld id="{27A97F80-DCFB-49A1-9CCE-D88C12CA00F8}" type="slidenum">
              <a:rPr lang="en-US" sz="1200"/>
              <a:pPr eaLnBrk="1" hangingPunct="1"/>
              <a:t>16</a:t>
            </a:fld>
            <a:endParaRPr lang="en-US" sz="1200"/>
          </a:p>
        </p:txBody>
      </p:sp>
    </p:spTree>
    <p:extLst>
      <p:ext uri="{BB962C8B-B14F-4D97-AF65-F5344CB8AC3E}">
        <p14:creationId xmlns:p14="http://schemas.microsoft.com/office/powerpoint/2010/main" val="29882994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457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/>
          </a:p>
        </p:txBody>
      </p:sp>
      <p:sp>
        <p:nvSpPr>
          <p:cNvPr id="24580" name="Footer Placeholder 3"/>
          <p:cNvSpPr>
            <a:spLocks noGrp="1"/>
          </p:cNvSpPr>
          <p:nvPr>
            <p:ph type="ftr" sz="quarter" idx="4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2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2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2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2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en-US" sz="1200" smtClean="0"/>
              <a:t>Statics:The Next Generation (2nd Ed.)   Mehta, Danielson, &amp; Berg   Lecture Notes for Section 9.1-9.2</a:t>
            </a:r>
          </a:p>
        </p:txBody>
      </p:sp>
      <p:sp>
        <p:nvSpPr>
          <p:cNvPr id="24581" name="Slide Number Placeholder 4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2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2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2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2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fld id="{6D6D1E5A-A646-4025-BC4C-5339A5DBC6E0}" type="slidenum">
              <a:rPr lang="en-US" sz="1200"/>
              <a:pPr eaLnBrk="1" hangingPunct="1"/>
              <a:t>17</a:t>
            </a:fld>
            <a:endParaRPr lang="en-US" sz="1200"/>
          </a:p>
        </p:txBody>
      </p:sp>
    </p:spTree>
    <p:extLst>
      <p:ext uri="{BB962C8B-B14F-4D97-AF65-F5344CB8AC3E}">
        <p14:creationId xmlns:p14="http://schemas.microsoft.com/office/powerpoint/2010/main" val="339015338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355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dirty="0" smtClean="0"/>
              <a:t>Source : Preliminary</a:t>
            </a:r>
            <a:r>
              <a:rPr lang="en-US" baseline="0" dirty="0" smtClean="0"/>
              <a:t> </a:t>
            </a:r>
            <a:r>
              <a:rPr lang="en-US" baseline="0" dirty="0" err="1" smtClean="0"/>
              <a:t>Prob</a:t>
            </a:r>
            <a:r>
              <a:rPr lang="en-US" baseline="0" dirty="0" smtClean="0"/>
              <a:t> </a:t>
            </a:r>
            <a:r>
              <a:rPr lang="en-US" dirty="0" smtClean="0"/>
              <a:t>9-1</a:t>
            </a:r>
          </a:p>
        </p:txBody>
      </p:sp>
      <p:sp>
        <p:nvSpPr>
          <p:cNvPr id="23556" name="Footer Placeholder 3"/>
          <p:cNvSpPr>
            <a:spLocks noGrp="1"/>
          </p:cNvSpPr>
          <p:nvPr>
            <p:ph type="ftr" sz="quarter" idx="4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2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2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2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2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en-US" sz="1200" smtClean="0"/>
              <a:t>Statics:The Next Generation (2nd Ed.)   Mehta, Danielson, &amp; Berg   Lecture Notes for Section 9.1-9.2</a:t>
            </a:r>
          </a:p>
        </p:txBody>
      </p:sp>
      <p:sp>
        <p:nvSpPr>
          <p:cNvPr id="23557" name="Slide Number Placeholder 4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2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2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2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2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fld id="{27A97F80-DCFB-49A1-9CCE-D88C12CA00F8}" type="slidenum">
              <a:rPr lang="en-US" sz="1200"/>
              <a:pPr eaLnBrk="1" hangingPunct="1"/>
              <a:t>18</a:t>
            </a:fld>
            <a:endParaRPr lang="en-US" sz="1200"/>
          </a:p>
        </p:txBody>
      </p:sp>
    </p:spTree>
    <p:extLst>
      <p:ext uri="{BB962C8B-B14F-4D97-AF65-F5344CB8AC3E}">
        <p14:creationId xmlns:p14="http://schemas.microsoft.com/office/powerpoint/2010/main" val="29882994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9AFD1A-DF6D-43D8-891E-991DFFCC9DC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3082139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39FDE4-9274-4280-A88D-35953AF737A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7742515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92CAF7-426B-4292-8DD0-05CDF4ED7D4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2532417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>
            <a:lvl1pPr>
              <a:defRPr lang="en-US" sz="1600" b="0" i="0" u="none" strike="noStrike" baseline="0" smtClean="0"/>
            </a:lvl1pPr>
          </a:lstStyle>
          <a:p>
            <a:r>
              <a:rPr lang="en-US" sz="1200" b="0" i="0" u="none" strike="noStrike" baseline="0" dirty="0" smtClean="0">
                <a:solidFill>
                  <a:srgbClr val="000000"/>
                </a:solidFill>
                <a:latin typeface="+mj-lt"/>
              </a:rPr>
              <a:t/>
            </a:r>
            <a:br>
              <a:rPr lang="en-US" sz="1200" b="0" i="0" u="none" strike="noStrike" baseline="0" dirty="0" smtClean="0">
                <a:solidFill>
                  <a:srgbClr val="000000"/>
                </a:solidFill>
                <a:latin typeface="+mj-lt"/>
              </a:rPr>
            </a:br>
            <a:r>
              <a:rPr lang="en-US" sz="1200" b="0" i="0" u="none" strike="noStrike" baseline="0" dirty="0" smtClean="0">
                <a:solidFill>
                  <a:srgbClr val="000000"/>
                </a:solidFill>
                <a:latin typeface="+mj-lt"/>
              </a:rPr>
              <a:t> </a:t>
            </a:r>
            <a:r>
              <a:rPr lang="en-US" sz="1400" b="0" i="0" u="none" strike="noStrike" baseline="0" dirty="0" smtClean="0">
                <a:solidFill>
                  <a:srgbClr val="000000"/>
                </a:solidFill>
                <a:latin typeface="+mj-lt"/>
              </a:rPr>
              <a:t>Computational Methods &amp; Finite Element Analyses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6C2F12-50F6-4306-84F8-4C03E3B6F8A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57852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F8B2C4-6A37-4528-B703-853834809FD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2031878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7301B5-0E49-4BD8-BCB3-72211E02CA4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5792258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16F973-44F4-4003-886B-04236CF8B2D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0134700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2006B7-D7F7-4393-96AB-7EDCBF2502B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2301551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288926"/>
            <a:ext cx="7886700" cy="625474"/>
          </a:xfrm>
          <a:solidFill>
            <a:schemeClr val="accent4">
              <a:lumMod val="60000"/>
              <a:lumOff val="40000"/>
            </a:schemeClr>
          </a:solidFill>
        </p:spPr>
        <p:txBody>
          <a:bodyPr>
            <a:normAutofit/>
          </a:bodyPr>
          <a:lstStyle>
            <a:lvl1pPr algn="ctr">
              <a:defRPr sz="2800" b="1">
                <a:solidFill>
                  <a:srgbClr val="000096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A51DE9-4F17-4412-8E5A-BC7A7572A77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3244208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A67565-8D48-4E7D-9B0C-A77CD673947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8808486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2EF4A1-04BE-406F-92A9-66F1BB666A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6797882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652965-2908-41BA-842B-1C4AA9D850A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660367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em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emf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28600"/>
            <a:ext cx="7886700" cy="76200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4D27DB3-360E-4CF0-B6D3-0500A2ECA5A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-4763" y="6434138"/>
            <a:ext cx="9161463" cy="430212"/>
          </a:xfrm>
          <a:prstGeom prst="rect">
            <a:avLst/>
          </a:prstGeom>
          <a:solidFill>
            <a:srgbClr val="364395"/>
          </a:solidFill>
          <a:ln>
            <a:solidFill>
              <a:srgbClr val="364395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schemeClr val="bg1"/>
              </a:solidFill>
              <a:ea typeface="ＭＳ Ｐゴシック" pitchFamily="-107" charset="-128"/>
              <a:cs typeface="ＭＳ Ｐゴシック" pitchFamily="-107" charset="-128"/>
            </a:endParaRPr>
          </a:p>
        </p:txBody>
      </p:sp>
      <p:pic>
        <p:nvPicPr>
          <p:cNvPr id="8" name="Picture 12" descr="Pearson_Bound_White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39063" y="6440488"/>
            <a:ext cx="1441450" cy="430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13" descr="Pearson_Strap_Bound_White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442075"/>
            <a:ext cx="1660525" cy="430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 Box 47"/>
          <p:cNvSpPr txBox="1">
            <a:spLocks noChangeArrowheads="1"/>
          </p:cNvSpPr>
          <p:nvPr/>
        </p:nvSpPr>
        <p:spPr bwMode="auto">
          <a:xfrm>
            <a:off x="1533525" y="6477000"/>
            <a:ext cx="562927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>
              <a:defRPr/>
            </a:pPr>
            <a:r>
              <a:rPr lang="en-US" sz="900" i="1" smtClean="0">
                <a:solidFill>
                  <a:schemeClr val="bg1"/>
                </a:solidFill>
                <a:latin typeface="Verdana" charset="0"/>
                <a:cs typeface="Arial" charset="0"/>
              </a:rPr>
              <a:t>Statics</a:t>
            </a:r>
            <a:r>
              <a:rPr lang="en-US" sz="900" smtClean="0">
                <a:solidFill>
                  <a:schemeClr val="bg1"/>
                </a:solidFill>
                <a:latin typeface="Verdana" charset="0"/>
                <a:cs typeface="Arial" charset="0"/>
              </a:rPr>
              <a:t>, Fourteenth Edition</a:t>
            </a:r>
          </a:p>
          <a:p>
            <a:pPr>
              <a:defRPr/>
            </a:pPr>
            <a:r>
              <a:rPr lang="en-US" sz="900" smtClean="0">
                <a:solidFill>
                  <a:schemeClr val="bg1"/>
                </a:solidFill>
                <a:latin typeface="Verdana" charset="0"/>
                <a:cs typeface="Arial" charset="0"/>
              </a:rPr>
              <a:t>R.C. Hibbeler</a:t>
            </a:r>
          </a:p>
        </p:txBody>
      </p:sp>
      <p:sp>
        <p:nvSpPr>
          <p:cNvPr id="11" name="Rectangle 7"/>
          <p:cNvSpPr>
            <a:spLocks noChangeArrowheads="1"/>
          </p:cNvSpPr>
          <p:nvPr/>
        </p:nvSpPr>
        <p:spPr bwMode="auto">
          <a:xfrm>
            <a:off x="4267200" y="6464300"/>
            <a:ext cx="36576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r"/>
            <a:r>
              <a:rPr lang="en-US" altLang="en-US" sz="900">
                <a:solidFill>
                  <a:schemeClr val="bg1"/>
                </a:solidFill>
                <a:latin typeface="Verdana" panose="020B0604030504040204" pitchFamily="34" charset="0"/>
              </a:rPr>
              <a:t> Copyright ©2016 by Pearson Education, Inc.</a:t>
            </a:r>
          </a:p>
          <a:p>
            <a:pPr algn="r"/>
            <a:r>
              <a:rPr lang="en-US" altLang="en-US" sz="900">
                <a:solidFill>
                  <a:schemeClr val="bg1"/>
                </a:solidFill>
                <a:latin typeface="Verdana" panose="020B0604030504040204" pitchFamily="34" charset="0"/>
              </a:rPr>
              <a:t>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4890228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6" r:id="rId1"/>
    <p:sldLayoutId id="2147483797" r:id="rId2"/>
    <p:sldLayoutId id="2147483798" r:id="rId3"/>
    <p:sldLayoutId id="2147483799" r:id="rId4"/>
    <p:sldLayoutId id="2147483800" r:id="rId5"/>
    <p:sldLayoutId id="2147483801" r:id="rId6"/>
    <p:sldLayoutId id="2147483802" r:id="rId7"/>
    <p:sldLayoutId id="2147483803" r:id="rId8"/>
    <p:sldLayoutId id="2147483804" r:id="rId9"/>
    <p:sldLayoutId id="2147483805" r:id="rId10"/>
    <p:sldLayoutId id="2147483806" r:id="rId11"/>
  </p:sldLayoutIdLst>
  <p:transition spd="slow">
    <p:wipe dir="r"/>
  </p:transition>
  <p:timing>
    <p:tnLst>
      <p:par>
        <p:cTn id="1" dur="indefinite" restart="never" nodeType="tmRoot"/>
      </p:par>
    </p:tnLst>
  </p:timing>
  <p:hf hdr="0" ftr="0" dt="0"/>
  <p:txStyles>
    <p:titleStyle>
      <a:lvl1pPr algn="ctr" defTabSz="685800" rtl="0" eaLnBrk="1" latinLnBrk="0" hangingPunct="1">
        <a:lnSpc>
          <a:spcPct val="90000"/>
        </a:lnSpc>
        <a:spcBef>
          <a:spcPct val="0"/>
        </a:spcBef>
        <a:buNone/>
        <a:defRPr sz="2800" b="1" kern="1200">
          <a:solidFill>
            <a:srgbClr val="000096"/>
          </a:solidFill>
          <a:latin typeface="Times New Roman" panose="02020603050405020304" pitchFamily="18" charset="0"/>
          <a:ea typeface="+mj-ea"/>
          <a:cs typeface="Times New Roman" panose="02020603050405020304" pitchFamily="18" charset="0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dirty="0" smtClean="0">
                <a:solidFill>
                  <a:prstClr val="black">
                    <a:tint val="75000"/>
                  </a:prstClr>
                </a:solidFill>
                <a:latin typeface="Calibri"/>
              </a:rPr>
              <a:t>Summer 2017  </a:t>
            </a:r>
            <a:fld id="{0DF69054-F121-4C2C-8469-8B89CD027D08}" type="slidenum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pic>
        <p:nvPicPr>
          <p:cNvPr id="7" name="Picture 2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39013" y="485775"/>
            <a:ext cx="1343025" cy="666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901857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8" r:id="rId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18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0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0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0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0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39013" y="485775"/>
            <a:ext cx="1343025" cy="666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83769" y="1277854"/>
            <a:ext cx="8001000" cy="2438400"/>
          </a:xfrm>
        </p:spPr>
        <p:txBody>
          <a:bodyPr/>
          <a:lstStyle/>
          <a:p>
            <a:r>
              <a:rPr lang="en-US" altLang="en-US" sz="3200" dirty="0" smtClean="0">
                <a:solidFill>
                  <a:srgbClr val="0000FA"/>
                </a:solidFill>
              </a:rPr>
              <a:t>Engineering Mechanics: Statics </a:t>
            </a:r>
            <a:br>
              <a:rPr lang="en-US" altLang="en-US" sz="3200" dirty="0" smtClean="0">
                <a:solidFill>
                  <a:srgbClr val="0000FA"/>
                </a:solidFill>
              </a:rPr>
            </a:br>
            <a:r>
              <a:rPr lang="en-US" altLang="en-US" sz="3200" dirty="0" smtClean="0">
                <a:solidFill>
                  <a:srgbClr val="0000FA"/>
                </a:solidFill>
              </a:rPr>
              <a:t>(ENGR 175)</a:t>
            </a:r>
            <a:r>
              <a:rPr lang="en-US" altLang="en-US" sz="3200" dirty="0" smtClean="0">
                <a:solidFill>
                  <a:srgbClr val="FF0000"/>
                </a:solidFill>
              </a:rPr>
              <a:t/>
            </a:r>
            <a:br>
              <a:rPr lang="en-US" altLang="en-US" sz="3200" dirty="0" smtClean="0">
                <a:solidFill>
                  <a:srgbClr val="FF0000"/>
                </a:solidFill>
              </a:rPr>
            </a:br>
            <a:r>
              <a:rPr lang="en-US" altLang="en-US" sz="3200" dirty="0" smtClean="0">
                <a:solidFill>
                  <a:srgbClr val="FF0000"/>
                </a:solidFill>
              </a:rPr>
              <a:t/>
            </a:r>
            <a:br>
              <a:rPr lang="en-US" altLang="en-US" sz="3200" dirty="0" smtClean="0">
                <a:solidFill>
                  <a:srgbClr val="FF0000"/>
                </a:solidFill>
              </a:rPr>
            </a:br>
            <a:r>
              <a:rPr lang="en-US" altLang="en-US" sz="3200" dirty="0" smtClean="0">
                <a:solidFill>
                  <a:srgbClr val="FF0000"/>
                </a:solidFill>
              </a:rPr>
              <a:t>Chapter 9- </a:t>
            </a:r>
            <a:r>
              <a:rPr lang="en-US" sz="3200" dirty="0" smtClean="0">
                <a:solidFill>
                  <a:srgbClr val="FF0000"/>
                </a:solidFill>
              </a:rPr>
              <a:t>Center of Gravity and Centroid</a:t>
            </a:r>
            <a:br>
              <a:rPr lang="en-US" sz="3200" dirty="0" smtClean="0">
                <a:solidFill>
                  <a:srgbClr val="FF0000"/>
                </a:solidFill>
              </a:rPr>
            </a:br>
            <a:r>
              <a:rPr lang="en-US" sz="3200" dirty="0" smtClean="0">
                <a:solidFill>
                  <a:srgbClr val="FF0000"/>
                </a:solidFill>
              </a:rPr>
              <a:t>Part 1</a:t>
            </a:r>
            <a:endParaRPr lang="en-US" altLang="en-US" sz="3600" dirty="0" smtClean="0">
              <a:solidFill>
                <a:srgbClr val="FF0000"/>
              </a:solidFill>
            </a:endParaRPr>
          </a:p>
        </p:txBody>
      </p:sp>
      <p:sp>
        <p:nvSpPr>
          <p:cNvPr id="6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685925" y="3669632"/>
            <a:ext cx="6324600" cy="2209800"/>
          </a:xfrm>
        </p:spPr>
        <p:txBody>
          <a:bodyPr>
            <a:normAutofit fontScale="70000" lnSpcReduction="20000"/>
          </a:bodyPr>
          <a:lstStyle/>
          <a:p>
            <a:pPr eaLnBrk="1" hangingPunct="1">
              <a:lnSpc>
                <a:spcPct val="90000"/>
              </a:lnSpc>
              <a:defRPr/>
            </a:pPr>
            <a:endParaRPr lang="en-US" altLang="en-US" sz="2400" b="1" dirty="0" smtClean="0"/>
          </a:p>
          <a:p>
            <a:pPr eaLnBrk="1" hangingPunct="1">
              <a:lnSpc>
                <a:spcPct val="90000"/>
              </a:lnSpc>
              <a:defRPr/>
            </a:pPr>
            <a:r>
              <a:rPr lang="en-US" altLang="en-US" sz="2400" b="1" dirty="0" smtClean="0"/>
              <a:t> </a:t>
            </a:r>
            <a:r>
              <a:rPr lang="en-US" altLang="en-US" sz="2900" b="1" dirty="0" smtClean="0">
                <a:solidFill>
                  <a:srgbClr val="0070C0"/>
                </a:solidFill>
              </a:rPr>
              <a:t>Summer 2017</a:t>
            </a:r>
            <a:endParaRPr lang="en-US" sz="2900" dirty="0">
              <a:solidFill>
                <a:srgbClr val="0070C0"/>
              </a:solidFill>
            </a:endParaRPr>
          </a:p>
          <a:p>
            <a:pPr eaLnBrk="1" hangingPunct="1">
              <a:lnSpc>
                <a:spcPct val="90000"/>
              </a:lnSpc>
              <a:defRPr/>
            </a:pPr>
            <a:endParaRPr lang="en-US" altLang="en-US" sz="1800" b="1" dirty="0" smtClean="0"/>
          </a:p>
          <a:p>
            <a:pPr eaLnBrk="1" hangingPunct="1">
              <a:lnSpc>
                <a:spcPct val="90000"/>
              </a:lnSpc>
              <a:defRPr/>
            </a:pPr>
            <a:r>
              <a:rPr lang="en-US" altLang="en-US" sz="4000" b="1" dirty="0" smtClean="0">
                <a:solidFill>
                  <a:schemeClr val="tx1"/>
                </a:solidFill>
              </a:rPr>
              <a:t>Sam </a:t>
            </a:r>
            <a:r>
              <a:rPr lang="en-US" altLang="en-US" sz="4000" b="1" dirty="0" err="1" smtClean="0">
                <a:solidFill>
                  <a:schemeClr val="tx1"/>
                </a:solidFill>
              </a:rPr>
              <a:t>Behfarshad</a:t>
            </a:r>
            <a:endParaRPr lang="en-US" altLang="en-US" sz="4000" b="1" dirty="0" smtClean="0">
              <a:solidFill>
                <a:schemeClr val="tx1"/>
              </a:solidFill>
            </a:endParaRPr>
          </a:p>
          <a:p>
            <a:pPr eaLnBrk="1" hangingPunct="1">
              <a:lnSpc>
                <a:spcPct val="90000"/>
              </a:lnSpc>
              <a:defRPr/>
            </a:pPr>
            <a:endParaRPr lang="en-US" altLang="en-US" sz="1800" b="1" dirty="0" smtClean="0">
              <a:solidFill>
                <a:schemeClr val="accent2">
                  <a:lumMod val="60000"/>
                  <a:lumOff val="40000"/>
                </a:schemeClr>
              </a:solidFill>
            </a:endParaRPr>
          </a:p>
          <a:p>
            <a:pPr eaLnBrk="1" hangingPunct="1">
              <a:lnSpc>
                <a:spcPct val="90000"/>
              </a:lnSpc>
              <a:defRPr/>
            </a:pPr>
            <a:r>
              <a:rPr lang="en-US" altLang="en-US" sz="3400" b="1" dirty="0" err="1" smtClean="0">
                <a:solidFill>
                  <a:srgbClr val="00B050"/>
                </a:solidFill>
              </a:rPr>
              <a:t>Camosun</a:t>
            </a:r>
            <a:r>
              <a:rPr lang="en-US" altLang="en-US" sz="3400" b="1" dirty="0" smtClean="0">
                <a:solidFill>
                  <a:srgbClr val="00B050"/>
                </a:solidFill>
              </a:rPr>
              <a:t> College</a:t>
            </a:r>
          </a:p>
          <a:p>
            <a:pPr eaLnBrk="1" hangingPunct="1">
              <a:lnSpc>
                <a:spcPct val="90000"/>
              </a:lnSpc>
              <a:defRPr/>
            </a:pPr>
            <a:endParaRPr lang="en-US" altLang="en-US" sz="800" b="1" dirty="0" smtClean="0">
              <a:solidFill>
                <a:srgbClr val="C00000"/>
              </a:solidFill>
            </a:endParaRPr>
          </a:p>
          <a:p>
            <a:pPr eaLnBrk="1" hangingPunct="1">
              <a:lnSpc>
                <a:spcPct val="90000"/>
              </a:lnSpc>
              <a:defRPr/>
            </a:pPr>
            <a:endParaRPr lang="en-US" altLang="en-US" sz="1800" b="1" dirty="0" smtClean="0">
              <a:solidFill>
                <a:srgbClr val="C00000"/>
              </a:solidFill>
            </a:endParaRPr>
          </a:p>
          <a:p>
            <a:pPr>
              <a:lnSpc>
                <a:spcPct val="90000"/>
              </a:lnSpc>
              <a:defRPr/>
            </a:pPr>
            <a:r>
              <a:rPr lang="en-US" altLang="en-US" sz="2900" b="1" dirty="0" smtClean="0">
                <a:solidFill>
                  <a:srgbClr val="C00000"/>
                </a:solidFill>
              </a:rPr>
              <a:t>June, 5</a:t>
            </a:r>
            <a:r>
              <a:rPr lang="en-US" altLang="en-US" sz="2900" b="1" baseline="30000" dirty="0" smtClean="0">
                <a:solidFill>
                  <a:srgbClr val="C00000"/>
                </a:solidFill>
              </a:rPr>
              <a:t>th</a:t>
            </a:r>
            <a:r>
              <a:rPr lang="en-US" altLang="en-US" sz="2900" b="1" dirty="0" smtClean="0">
                <a:solidFill>
                  <a:srgbClr val="C00000"/>
                </a:solidFill>
              </a:rPr>
              <a:t> , 2017</a:t>
            </a: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6C2F12-50F6-4306-84F8-4C03E3B6F8A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71029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le 1"/>
          <p:cNvSpPr>
            <a:spLocks noGrp="1"/>
          </p:cNvSpPr>
          <p:nvPr>
            <p:ph type="title"/>
          </p:nvPr>
        </p:nvSpPr>
        <p:spPr>
          <a:xfrm>
            <a:off x="2514600" y="2857500"/>
            <a:ext cx="4114800" cy="685800"/>
          </a:xfrm>
        </p:spPr>
        <p:txBody>
          <a:bodyPr/>
          <a:lstStyle/>
          <a:p>
            <a:r>
              <a:rPr lang="en-US" altLang="en-US" b="1" smtClean="0">
                <a:latin typeface="Verdana" pitchFamily="-108" charset="0"/>
              </a:rPr>
              <a:t>09_003</a:t>
            </a:r>
          </a:p>
        </p:txBody>
      </p:sp>
      <p:pic>
        <p:nvPicPr>
          <p:cNvPr id="25603" name="Picture 2" descr="09_003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0538" y="446088"/>
            <a:ext cx="5622925" cy="5508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05601043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6"/>
          <p:cNvGrpSpPr>
            <a:grpSpLocks/>
          </p:cNvGrpSpPr>
          <p:nvPr/>
        </p:nvGrpSpPr>
        <p:grpSpPr bwMode="auto">
          <a:xfrm>
            <a:off x="533400" y="1035050"/>
            <a:ext cx="8382000" cy="3460750"/>
            <a:chOff x="533400" y="1035050"/>
            <a:chExt cx="8382000" cy="3460750"/>
          </a:xfrm>
        </p:grpSpPr>
        <p:sp>
          <p:nvSpPr>
            <p:cNvPr id="9232" name="Rectangle 40"/>
            <p:cNvSpPr>
              <a:spLocks noChangeArrowheads="1"/>
            </p:cNvSpPr>
            <p:nvPr/>
          </p:nvSpPr>
          <p:spPr bwMode="auto">
            <a:xfrm>
              <a:off x="3048000" y="2851150"/>
              <a:ext cx="4432300" cy="4302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dirty="0"/>
                <a:t>If </a:t>
              </a:r>
              <a:r>
                <a:rPr lang="en-US" i="1" dirty="0" err="1"/>
                <a:t>d</a:t>
              </a:r>
              <a:r>
                <a:rPr lang="en-US" b="1" i="1" dirty="0" err="1"/>
                <a:t>W</a:t>
              </a:r>
              <a:r>
                <a:rPr lang="en-US" i="1" dirty="0"/>
                <a:t> </a:t>
              </a:r>
              <a:r>
                <a:rPr lang="en-US" dirty="0"/>
                <a:t>is located at point </a:t>
              </a:r>
              <a:r>
                <a:rPr lang="en-US" i="1" dirty="0"/>
                <a:t>(x, y, z), </a:t>
              </a:r>
              <a:r>
                <a:rPr lang="en-US" dirty="0"/>
                <a:t>then</a:t>
              </a:r>
            </a:p>
          </p:txBody>
        </p:sp>
        <p:pic>
          <p:nvPicPr>
            <p:cNvPr id="9225" name="Picture 41" descr="C:\Documents and Settings\ALBERT\Desktop\Statics_09\Hibbeler_12th\IMAGES-FINAL_M09\fig09_01a.jp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17503"/>
            <a:stretch>
              <a:fillRect/>
            </a:stretch>
          </p:blipFill>
          <p:spPr bwMode="auto">
            <a:xfrm>
              <a:off x="533400" y="1143000"/>
              <a:ext cx="1995488" cy="16351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226" name="Picture 42" descr="C:\Documents and Settings\ALBERT\Desktop\Statics_09\Hibbeler_12th\IMAGES-FINAL_M09\fig09_01b.jp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18961"/>
            <a:stretch>
              <a:fillRect/>
            </a:stretch>
          </p:blipFill>
          <p:spPr bwMode="auto">
            <a:xfrm>
              <a:off x="533400" y="2819400"/>
              <a:ext cx="2009775" cy="16764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227" name="TextBox 32"/>
            <p:cNvSpPr txBox="1">
              <a:spLocks noChangeArrowheads="1"/>
            </p:cNvSpPr>
            <p:nvPr/>
          </p:nvSpPr>
          <p:spPr bwMode="auto">
            <a:xfrm>
              <a:off x="3048000" y="1035050"/>
              <a:ext cx="5867400" cy="1784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2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defRPr sz="22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defRPr sz="22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defRPr sz="22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defRPr sz="22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2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2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2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2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hangingPunct="1"/>
              <a:r>
                <a:rPr lang="en-US" dirty="0"/>
                <a:t>The </a:t>
              </a:r>
              <a:r>
                <a:rPr lang="en-US" dirty="0">
                  <a:solidFill>
                    <a:srgbClr val="FF0000"/>
                  </a:solidFill>
                </a:rPr>
                <a:t>location of the center of gravity</a:t>
              </a:r>
              <a:r>
                <a:rPr lang="en-US" dirty="0"/>
                <a:t>, measured from the y axis, is determined by </a:t>
              </a:r>
              <a:r>
                <a:rPr lang="en-US" dirty="0">
                  <a:solidFill>
                    <a:srgbClr val="0000FA"/>
                  </a:solidFill>
                </a:rPr>
                <a:t>equating the moment of </a:t>
              </a:r>
              <a:r>
                <a:rPr lang="en-US" b="1" i="1" dirty="0">
                  <a:solidFill>
                    <a:srgbClr val="0000FA"/>
                  </a:solidFill>
                </a:rPr>
                <a:t>W</a:t>
              </a:r>
              <a:r>
                <a:rPr lang="en-US" dirty="0">
                  <a:solidFill>
                    <a:srgbClr val="0000FA"/>
                  </a:solidFill>
                </a:rPr>
                <a:t> about the </a:t>
              </a:r>
              <a:r>
                <a:rPr lang="en-US" dirty="0" smtClean="0">
                  <a:solidFill>
                    <a:srgbClr val="0000FA"/>
                  </a:solidFill>
                </a:rPr>
                <a:t>y-axis </a:t>
              </a:r>
              <a:r>
                <a:rPr lang="en-US" dirty="0">
                  <a:solidFill>
                    <a:srgbClr val="0000FA"/>
                  </a:solidFill>
                </a:rPr>
                <a:t>to the sum of the moments of the weights of the particles about this same axis.</a:t>
              </a:r>
              <a:r>
                <a:rPr lang="en-US" dirty="0"/>
                <a:t> </a:t>
              </a:r>
            </a:p>
          </p:txBody>
        </p:sp>
        <p:sp>
          <p:nvSpPr>
            <p:cNvPr id="9228" name="Text Box 69"/>
            <p:cNvSpPr txBox="1">
              <a:spLocks noChangeArrowheads="1"/>
            </p:cNvSpPr>
            <p:nvPr/>
          </p:nvSpPr>
          <p:spPr bwMode="auto">
            <a:xfrm>
              <a:off x="5845363" y="2720787"/>
              <a:ext cx="425450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2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defRPr sz="22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defRPr sz="22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defRPr sz="22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defRPr sz="22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2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2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2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2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hangingPunct="1"/>
              <a:r>
                <a:rPr lang="en-US" sz="2400" dirty="0"/>
                <a:t> ~</a:t>
              </a:r>
            </a:p>
          </p:txBody>
        </p:sp>
        <p:sp>
          <p:nvSpPr>
            <p:cNvPr id="9229" name="Text Box 69"/>
            <p:cNvSpPr txBox="1">
              <a:spLocks noChangeArrowheads="1"/>
            </p:cNvSpPr>
            <p:nvPr/>
          </p:nvSpPr>
          <p:spPr bwMode="auto">
            <a:xfrm>
              <a:off x="6078071" y="2720787"/>
              <a:ext cx="425450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2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defRPr sz="22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defRPr sz="22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defRPr sz="22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defRPr sz="22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2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2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2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2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hangingPunct="1"/>
              <a:r>
                <a:rPr lang="en-US" sz="2400" dirty="0"/>
                <a:t> ~</a:t>
              </a:r>
            </a:p>
          </p:txBody>
        </p:sp>
        <p:sp>
          <p:nvSpPr>
            <p:cNvPr id="9230" name="Text Box 69"/>
            <p:cNvSpPr txBox="1">
              <a:spLocks noChangeArrowheads="1"/>
            </p:cNvSpPr>
            <p:nvPr/>
          </p:nvSpPr>
          <p:spPr bwMode="auto">
            <a:xfrm>
              <a:off x="6298079" y="2720787"/>
              <a:ext cx="425450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2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defRPr sz="22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defRPr sz="22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defRPr sz="22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defRPr sz="22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2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2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2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2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hangingPunct="1"/>
              <a:r>
                <a:rPr lang="en-US" sz="2400"/>
                <a:t> ~</a:t>
              </a:r>
            </a:p>
          </p:txBody>
        </p:sp>
        <p:grpSp>
          <p:nvGrpSpPr>
            <p:cNvPr id="9231" name="Group 39"/>
            <p:cNvGrpSpPr>
              <a:grpSpLocks/>
            </p:cNvGrpSpPr>
            <p:nvPr/>
          </p:nvGrpSpPr>
          <p:grpSpPr bwMode="auto">
            <a:xfrm>
              <a:off x="4495800" y="3048002"/>
              <a:ext cx="1786581" cy="684638"/>
              <a:chOff x="4857045" y="3174999"/>
              <a:chExt cx="1786955" cy="685313"/>
            </a:xfrm>
          </p:grpSpPr>
          <p:sp>
            <p:nvSpPr>
              <p:cNvPr id="9242" name="Rectangle 36"/>
              <p:cNvSpPr>
                <a:spLocks noChangeArrowheads="1"/>
              </p:cNvSpPr>
              <p:nvPr/>
            </p:nvSpPr>
            <p:spPr bwMode="auto">
              <a:xfrm>
                <a:off x="4876800" y="3429000"/>
                <a:ext cx="1767200" cy="4313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i="1" dirty="0"/>
                  <a:t> x </a:t>
                </a:r>
                <a:r>
                  <a:rPr lang="en-US" b="1" i="1" dirty="0"/>
                  <a:t>W</a:t>
                </a:r>
                <a:r>
                  <a:rPr lang="en-US" i="1" dirty="0"/>
                  <a:t> = </a:t>
                </a:r>
                <a:r>
                  <a:rPr lang="en-US" i="1" dirty="0">
                    <a:sym typeface="Symbol" pitchFamily="18" charset="2"/>
                  </a:rPr>
                  <a:t> x </a:t>
                </a:r>
                <a:r>
                  <a:rPr lang="en-US" i="1" dirty="0" err="1">
                    <a:sym typeface="Symbol" pitchFamily="18" charset="2"/>
                  </a:rPr>
                  <a:t>d</a:t>
                </a:r>
                <a:r>
                  <a:rPr lang="en-US" b="1" i="1" dirty="0" err="1">
                    <a:sym typeface="Symbol" pitchFamily="18" charset="2"/>
                  </a:rPr>
                  <a:t>W</a:t>
                </a:r>
                <a:endParaRPr lang="en-US" b="1" dirty="0"/>
              </a:p>
            </p:txBody>
          </p:sp>
          <p:sp>
            <p:nvSpPr>
              <p:cNvPr id="9243" name="Text Box 69"/>
              <p:cNvSpPr txBox="1">
                <a:spLocks noChangeArrowheads="1"/>
              </p:cNvSpPr>
              <p:nvPr/>
            </p:nvSpPr>
            <p:spPr bwMode="auto">
              <a:xfrm>
                <a:off x="5754510" y="3310467"/>
                <a:ext cx="428322" cy="4616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200">
                    <a:solidFill>
                      <a:schemeClr val="tx1"/>
                    </a:solidFill>
                    <a:latin typeface="Times New Roman" pitchFamily="18" charset="0"/>
                  </a:defRPr>
                </a:lvl1pPr>
                <a:lvl2pPr marL="742950" indent="-285750" eaLnBrk="0" hangingPunct="0">
                  <a:defRPr sz="2200">
                    <a:solidFill>
                      <a:schemeClr val="tx1"/>
                    </a:solidFill>
                    <a:latin typeface="Times New Roman" pitchFamily="18" charset="0"/>
                  </a:defRPr>
                </a:lvl2pPr>
                <a:lvl3pPr marL="1143000" indent="-228600" eaLnBrk="0" hangingPunct="0">
                  <a:defRPr sz="2200">
                    <a:solidFill>
                      <a:schemeClr val="tx1"/>
                    </a:solidFill>
                    <a:latin typeface="Times New Roman" pitchFamily="18" charset="0"/>
                  </a:defRPr>
                </a:lvl3pPr>
                <a:lvl4pPr marL="1600200" indent="-228600" eaLnBrk="0" hangingPunct="0">
                  <a:defRPr sz="2200">
                    <a:solidFill>
                      <a:schemeClr val="tx1"/>
                    </a:solidFill>
                    <a:latin typeface="Times New Roman" pitchFamily="18" charset="0"/>
                  </a:defRPr>
                </a:lvl4pPr>
                <a:lvl5pPr marL="2057400" indent="-228600" eaLnBrk="0" hangingPunct="0">
                  <a:defRPr sz="2200">
                    <a:solidFill>
                      <a:schemeClr val="tx1"/>
                    </a:solidFill>
                    <a:latin typeface="Times New Roman" pitchFamily="18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200">
                    <a:solidFill>
                      <a:schemeClr val="tx1"/>
                    </a:solidFill>
                    <a:latin typeface="Times New Roman" pitchFamily="18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200">
                    <a:solidFill>
                      <a:schemeClr val="tx1"/>
                    </a:solidFill>
                    <a:latin typeface="Times New Roman" pitchFamily="18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200">
                    <a:solidFill>
                      <a:schemeClr val="tx1"/>
                    </a:solidFill>
                    <a:latin typeface="Times New Roman" pitchFamily="18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200">
                    <a:solidFill>
                      <a:schemeClr val="tx1"/>
                    </a:solidFill>
                    <a:latin typeface="Times New Roman" pitchFamily="18" charset="0"/>
                  </a:defRPr>
                </a:lvl9pPr>
              </a:lstStyle>
              <a:p>
                <a:pPr eaLnBrk="1" hangingPunct="1"/>
                <a:r>
                  <a:rPr lang="en-US" sz="2400"/>
                  <a:t> ~</a:t>
                </a:r>
              </a:p>
            </p:txBody>
          </p:sp>
          <p:sp>
            <p:nvSpPr>
              <p:cNvPr id="9244" name="Text Box 69"/>
              <p:cNvSpPr txBox="1">
                <a:spLocks noChangeArrowheads="1"/>
              </p:cNvSpPr>
              <p:nvPr/>
            </p:nvSpPr>
            <p:spPr bwMode="auto">
              <a:xfrm>
                <a:off x="4857045" y="3174999"/>
                <a:ext cx="415498" cy="4616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200">
                    <a:solidFill>
                      <a:schemeClr val="tx1"/>
                    </a:solidFill>
                    <a:latin typeface="Times New Roman" pitchFamily="18" charset="0"/>
                  </a:defRPr>
                </a:lvl1pPr>
                <a:lvl2pPr marL="742950" indent="-285750" eaLnBrk="0" hangingPunct="0">
                  <a:defRPr sz="2200">
                    <a:solidFill>
                      <a:schemeClr val="tx1"/>
                    </a:solidFill>
                    <a:latin typeface="Times New Roman" pitchFamily="18" charset="0"/>
                  </a:defRPr>
                </a:lvl2pPr>
                <a:lvl3pPr marL="1143000" indent="-228600" eaLnBrk="0" hangingPunct="0">
                  <a:defRPr sz="2200">
                    <a:solidFill>
                      <a:schemeClr val="tx1"/>
                    </a:solidFill>
                    <a:latin typeface="Times New Roman" pitchFamily="18" charset="0"/>
                  </a:defRPr>
                </a:lvl3pPr>
                <a:lvl4pPr marL="1600200" indent="-228600" eaLnBrk="0" hangingPunct="0">
                  <a:defRPr sz="2200">
                    <a:solidFill>
                      <a:schemeClr val="tx1"/>
                    </a:solidFill>
                    <a:latin typeface="Times New Roman" pitchFamily="18" charset="0"/>
                  </a:defRPr>
                </a:lvl4pPr>
                <a:lvl5pPr marL="2057400" indent="-228600" eaLnBrk="0" hangingPunct="0">
                  <a:defRPr sz="2200">
                    <a:solidFill>
                      <a:schemeClr val="tx1"/>
                    </a:solidFill>
                    <a:latin typeface="Times New Roman" pitchFamily="18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200">
                    <a:solidFill>
                      <a:schemeClr val="tx1"/>
                    </a:solidFill>
                    <a:latin typeface="Times New Roman" pitchFamily="18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200">
                    <a:solidFill>
                      <a:schemeClr val="tx1"/>
                    </a:solidFill>
                    <a:latin typeface="Times New Roman" pitchFamily="18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200">
                    <a:solidFill>
                      <a:schemeClr val="tx1"/>
                    </a:solidFill>
                    <a:latin typeface="Times New Roman" pitchFamily="18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200">
                    <a:solidFill>
                      <a:schemeClr val="tx1"/>
                    </a:solidFill>
                    <a:latin typeface="Times New Roman" pitchFamily="18" charset="0"/>
                  </a:defRPr>
                </a:lvl9pPr>
              </a:lstStyle>
              <a:p>
                <a:pPr eaLnBrk="1" hangingPunct="1"/>
                <a:r>
                  <a:rPr lang="en-US" sz="2400"/>
                  <a:t> _</a:t>
                </a:r>
              </a:p>
            </p:txBody>
          </p:sp>
        </p:grpSp>
        <p:sp>
          <p:nvSpPr>
            <p:cNvPr id="9233" name="Rectangle 41"/>
            <p:cNvSpPr>
              <a:spLocks noChangeArrowheads="1"/>
            </p:cNvSpPr>
            <p:nvPr/>
          </p:nvSpPr>
          <p:spPr bwMode="auto">
            <a:xfrm>
              <a:off x="3124200" y="3962400"/>
              <a:ext cx="1358900" cy="4302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/>
                <a:t>Similarly, </a:t>
              </a:r>
            </a:p>
          </p:txBody>
        </p:sp>
        <p:grpSp>
          <p:nvGrpSpPr>
            <p:cNvPr id="9234" name="Group 42"/>
            <p:cNvGrpSpPr>
              <a:grpSpLocks/>
            </p:cNvGrpSpPr>
            <p:nvPr/>
          </p:nvGrpSpPr>
          <p:grpSpPr bwMode="auto">
            <a:xfrm>
              <a:off x="4419600" y="3733802"/>
              <a:ext cx="1786581" cy="684638"/>
              <a:chOff x="4857045" y="3174999"/>
              <a:chExt cx="1786955" cy="685313"/>
            </a:xfrm>
          </p:grpSpPr>
          <p:sp>
            <p:nvSpPr>
              <p:cNvPr id="9239" name="Rectangle 43"/>
              <p:cNvSpPr>
                <a:spLocks noChangeArrowheads="1"/>
              </p:cNvSpPr>
              <p:nvPr/>
            </p:nvSpPr>
            <p:spPr bwMode="auto">
              <a:xfrm>
                <a:off x="4876800" y="3429000"/>
                <a:ext cx="1767200" cy="4313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i="1" dirty="0"/>
                  <a:t> y </a:t>
                </a:r>
                <a:r>
                  <a:rPr lang="en-US" b="1" i="1" dirty="0"/>
                  <a:t>W</a:t>
                </a:r>
                <a:r>
                  <a:rPr lang="en-US" i="1" dirty="0"/>
                  <a:t> = </a:t>
                </a:r>
                <a:r>
                  <a:rPr lang="en-US" i="1" dirty="0">
                    <a:sym typeface="Symbol" pitchFamily="18" charset="2"/>
                  </a:rPr>
                  <a:t> y </a:t>
                </a:r>
                <a:r>
                  <a:rPr lang="en-US" i="1" dirty="0" err="1">
                    <a:sym typeface="Symbol" pitchFamily="18" charset="2"/>
                  </a:rPr>
                  <a:t>d</a:t>
                </a:r>
                <a:r>
                  <a:rPr lang="en-US" b="1" i="1" dirty="0" err="1">
                    <a:sym typeface="Symbol" pitchFamily="18" charset="2"/>
                  </a:rPr>
                  <a:t>W</a:t>
                </a:r>
                <a:endParaRPr lang="en-US" b="1" dirty="0"/>
              </a:p>
            </p:txBody>
          </p:sp>
          <p:sp>
            <p:nvSpPr>
              <p:cNvPr id="9240" name="Text Box 69"/>
              <p:cNvSpPr txBox="1">
                <a:spLocks noChangeArrowheads="1"/>
              </p:cNvSpPr>
              <p:nvPr/>
            </p:nvSpPr>
            <p:spPr bwMode="auto">
              <a:xfrm>
                <a:off x="5754510" y="3310467"/>
                <a:ext cx="428322" cy="4616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200">
                    <a:solidFill>
                      <a:schemeClr val="tx1"/>
                    </a:solidFill>
                    <a:latin typeface="Times New Roman" pitchFamily="18" charset="0"/>
                  </a:defRPr>
                </a:lvl1pPr>
                <a:lvl2pPr marL="742950" indent="-285750" eaLnBrk="0" hangingPunct="0">
                  <a:defRPr sz="2200">
                    <a:solidFill>
                      <a:schemeClr val="tx1"/>
                    </a:solidFill>
                    <a:latin typeface="Times New Roman" pitchFamily="18" charset="0"/>
                  </a:defRPr>
                </a:lvl2pPr>
                <a:lvl3pPr marL="1143000" indent="-228600" eaLnBrk="0" hangingPunct="0">
                  <a:defRPr sz="2200">
                    <a:solidFill>
                      <a:schemeClr val="tx1"/>
                    </a:solidFill>
                    <a:latin typeface="Times New Roman" pitchFamily="18" charset="0"/>
                  </a:defRPr>
                </a:lvl3pPr>
                <a:lvl4pPr marL="1600200" indent="-228600" eaLnBrk="0" hangingPunct="0">
                  <a:defRPr sz="2200">
                    <a:solidFill>
                      <a:schemeClr val="tx1"/>
                    </a:solidFill>
                    <a:latin typeface="Times New Roman" pitchFamily="18" charset="0"/>
                  </a:defRPr>
                </a:lvl4pPr>
                <a:lvl5pPr marL="2057400" indent="-228600" eaLnBrk="0" hangingPunct="0">
                  <a:defRPr sz="2200">
                    <a:solidFill>
                      <a:schemeClr val="tx1"/>
                    </a:solidFill>
                    <a:latin typeface="Times New Roman" pitchFamily="18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200">
                    <a:solidFill>
                      <a:schemeClr val="tx1"/>
                    </a:solidFill>
                    <a:latin typeface="Times New Roman" pitchFamily="18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200">
                    <a:solidFill>
                      <a:schemeClr val="tx1"/>
                    </a:solidFill>
                    <a:latin typeface="Times New Roman" pitchFamily="18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200">
                    <a:solidFill>
                      <a:schemeClr val="tx1"/>
                    </a:solidFill>
                    <a:latin typeface="Times New Roman" pitchFamily="18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200">
                    <a:solidFill>
                      <a:schemeClr val="tx1"/>
                    </a:solidFill>
                    <a:latin typeface="Times New Roman" pitchFamily="18" charset="0"/>
                  </a:defRPr>
                </a:lvl9pPr>
              </a:lstStyle>
              <a:p>
                <a:pPr eaLnBrk="1" hangingPunct="1"/>
                <a:r>
                  <a:rPr lang="en-US" sz="2400"/>
                  <a:t> ~</a:t>
                </a:r>
              </a:p>
            </p:txBody>
          </p:sp>
          <p:sp>
            <p:nvSpPr>
              <p:cNvPr id="9241" name="Text Box 69"/>
              <p:cNvSpPr txBox="1">
                <a:spLocks noChangeArrowheads="1"/>
              </p:cNvSpPr>
              <p:nvPr/>
            </p:nvSpPr>
            <p:spPr bwMode="auto">
              <a:xfrm>
                <a:off x="4857045" y="3174999"/>
                <a:ext cx="415498" cy="4616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200">
                    <a:solidFill>
                      <a:schemeClr val="tx1"/>
                    </a:solidFill>
                    <a:latin typeface="Times New Roman" pitchFamily="18" charset="0"/>
                  </a:defRPr>
                </a:lvl1pPr>
                <a:lvl2pPr marL="742950" indent="-285750" eaLnBrk="0" hangingPunct="0">
                  <a:defRPr sz="2200">
                    <a:solidFill>
                      <a:schemeClr val="tx1"/>
                    </a:solidFill>
                    <a:latin typeface="Times New Roman" pitchFamily="18" charset="0"/>
                  </a:defRPr>
                </a:lvl2pPr>
                <a:lvl3pPr marL="1143000" indent="-228600" eaLnBrk="0" hangingPunct="0">
                  <a:defRPr sz="2200">
                    <a:solidFill>
                      <a:schemeClr val="tx1"/>
                    </a:solidFill>
                    <a:latin typeface="Times New Roman" pitchFamily="18" charset="0"/>
                  </a:defRPr>
                </a:lvl3pPr>
                <a:lvl4pPr marL="1600200" indent="-228600" eaLnBrk="0" hangingPunct="0">
                  <a:defRPr sz="2200">
                    <a:solidFill>
                      <a:schemeClr val="tx1"/>
                    </a:solidFill>
                    <a:latin typeface="Times New Roman" pitchFamily="18" charset="0"/>
                  </a:defRPr>
                </a:lvl4pPr>
                <a:lvl5pPr marL="2057400" indent="-228600" eaLnBrk="0" hangingPunct="0">
                  <a:defRPr sz="2200">
                    <a:solidFill>
                      <a:schemeClr val="tx1"/>
                    </a:solidFill>
                    <a:latin typeface="Times New Roman" pitchFamily="18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200">
                    <a:solidFill>
                      <a:schemeClr val="tx1"/>
                    </a:solidFill>
                    <a:latin typeface="Times New Roman" pitchFamily="18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200">
                    <a:solidFill>
                      <a:schemeClr val="tx1"/>
                    </a:solidFill>
                    <a:latin typeface="Times New Roman" pitchFamily="18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200">
                    <a:solidFill>
                      <a:schemeClr val="tx1"/>
                    </a:solidFill>
                    <a:latin typeface="Times New Roman" pitchFamily="18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200">
                    <a:solidFill>
                      <a:schemeClr val="tx1"/>
                    </a:solidFill>
                    <a:latin typeface="Times New Roman" pitchFamily="18" charset="0"/>
                  </a:defRPr>
                </a:lvl9pPr>
              </a:lstStyle>
              <a:p>
                <a:pPr eaLnBrk="1" hangingPunct="1"/>
                <a:r>
                  <a:rPr lang="en-US" sz="2400"/>
                  <a:t> _</a:t>
                </a:r>
              </a:p>
            </p:txBody>
          </p:sp>
        </p:grpSp>
        <p:grpSp>
          <p:nvGrpSpPr>
            <p:cNvPr id="9235" name="Group 46"/>
            <p:cNvGrpSpPr>
              <a:grpSpLocks/>
            </p:cNvGrpSpPr>
            <p:nvPr/>
          </p:nvGrpSpPr>
          <p:grpSpPr bwMode="auto">
            <a:xfrm>
              <a:off x="6457950" y="3722687"/>
              <a:ext cx="1754524" cy="685226"/>
              <a:chOff x="4857045" y="3174999"/>
              <a:chExt cx="1754583" cy="684315"/>
            </a:xfrm>
          </p:grpSpPr>
          <p:sp>
            <p:nvSpPr>
              <p:cNvPr id="9236" name="Rectangle 47"/>
              <p:cNvSpPr>
                <a:spLocks noChangeArrowheads="1"/>
              </p:cNvSpPr>
              <p:nvPr/>
            </p:nvSpPr>
            <p:spPr bwMode="auto">
              <a:xfrm>
                <a:off x="4876800" y="3429000"/>
                <a:ext cx="1734828" cy="43031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i="1" dirty="0"/>
                  <a:t> z </a:t>
                </a:r>
                <a:r>
                  <a:rPr lang="en-US" b="1" i="1" dirty="0"/>
                  <a:t>W</a:t>
                </a:r>
                <a:r>
                  <a:rPr lang="en-US" i="1" dirty="0"/>
                  <a:t> = </a:t>
                </a:r>
                <a:r>
                  <a:rPr lang="en-US" i="1" dirty="0">
                    <a:sym typeface="Symbol" pitchFamily="18" charset="2"/>
                  </a:rPr>
                  <a:t> z </a:t>
                </a:r>
                <a:r>
                  <a:rPr lang="en-US" i="1" dirty="0" err="1">
                    <a:sym typeface="Symbol" pitchFamily="18" charset="2"/>
                  </a:rPr>
                  <a:t>d</a:t>
                </a:r>
                <a:r>
                  <a:rPr lang="en-US" b="1" i="1" dirty="0" err="1">
                    <a:sym typeface="Symbol" pitchFamily="18" charset="2"/>
                  </a:rPr>
                  <a:t>W</a:t>
                </a:r>
                <a:endParaRPr lang="en-US" b="1" dirty="0"/>
              </a:p>
            </p:txBody>
          </p:sp>
          <p:sp>
            <p:nvSpPr>
              <p:cNvPr id="9237" name="Text Box 69"/>
              <p:cNvSpPr txBox="1">
                <a:spLocks noChangeArrowheads="1"/>
              </p:cNvSpPr>
              <p:nvPr/>
            </p:nvSpPr>
            <p:spPr bwMode="auto">
              <a:xfrm>
                <a:off x="5754510" y="3310467"/>
                <a:ext cx="428322" cy="4616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200">
                    <a:solidFill>
                      <a:schemeClr val="tx1"/>
                    </a:solidFill>
                    <a:latin typeface="Times New Roman" pitchFamily="18" charset="0"/>
                  </a:defRPr>
                </a:lvl1pPr>
                <a:lvl2pPr marL="742950" indent="-285750" eaLnBrk="0" hangingPunct="0">
                  <a:defRPr sz="2200">
                    <a:solidFill>
                      <a:schemeClr val="tx1"/>
                    </a:solidFill>
                    <a:latin typeface="Times New Roman" pitchFamily="18" charset="0"/>
                  </a:defRPr>
                </a:lvl2pPr>
                <a:lvl3pPr marL="1143000" indent="-228600" eaLnBrk="0" hangingPunct="0">
                  <a:defRPr sz="2200">
                    <a:solidFill>
                      <a:schemeClr val="tx1"/>
                    </a:solidFill>
                    <a:latin typeface="Times New Roman" pitchFamily="18" charset="0"/>
                  </a:defRPr>
                </a:lvl3pPr>
                <a:lvl4pPr marL="1600200" indent="-228600" eaLnBrk="0" hangingPunct="0">
                  <a:defRPr sz="2200">
                    <a:solidFill>
                      <a:schemeClr val="tx1"/>
                    </a:solidFill>
                    <a:latin typeface="Times New Roman" pitchFamily="18" charset="0"/>
                  </a:defRPr>
                </a:lvl4pPr>
                <a:lvl5pPr marL="2057400" indent="-228600" eaLnBrk="0" hangingPunct="0">
                  <a:defRPr sz="2200">
                    <a:solidFill>
                      <a:schemeClr val="tx1"/>
                    </a:solidFill>
                    <a:latin typeface="Times New Roman" pitchFamily="18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200">
                    <a:solidFill>
                      <a:schemeClr val="tx1"/>
                    </a:solidFill>
                    <a:latin typeface="Times New Roman" pitchFamily="18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200">
                    <a:solidFill>
                      <a:schemeClr val="tx1"/>
                    </a:solidFill>
                    <a:latin typeface="Times New Roman" pitchFamily="18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200">
                    <a:solidFill>
                      <a:schemeClr val="tx1"/>
                    </a:solidFill>
                    <a:latin typeface="Times New Roman" pitchFamily="18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200">
                    <a:solidFill>
                      <a:schemeClr val="tx1"/>
                    </a:solidFill>
                    <a:latin typeface="Times New Roman" pitchFamily="18" charset="0"/>
                  </a:defRPr>
                </a:lvl9pPr>
              </a:lstStyle>
              <a:p>
                <a:pPr eaLnBrk="1" hangingPunct="1"/>
                <a:r>
                  <a:rPr lang="en-US" sz="2400"/>
                  <a:t> ~</a:t>
                </a:r>
              </a:p>
            </p:txBody>
          </p:sp>
          <p:sp>
            <p:nvSpPr>
              <p:cNvPr id="9238" name="Text Box 69"/>
              <p:cNvSpPr txBox="1">
                <a:spLocks noChangeArrowheads="1"/>
              </p:cNvSpPr>
              <p:nvPr/>
            </p:nvSpPr>
            <p:spPr bwMode="auto">
              <a:xfrm>
                <a:off x="4857045" y="3174999"/>
                <a:ext cx="415498" cy="4616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200">
                    <a:solidFill>
                      <a:schemeClr val="tx1"/>
                    </a:solidFill>
                    <a:latin typeface="Times New Roman" pitchFamily="18" charset="0"/>
                  </a:defRPr>
                </a:lvl1pPr>
                <a:lvl2pPr marL="742950" indent="-285750" eaLnBrk="0" hangingPunct="0">
                  <a:defRPr sz="2200">
                    <a:solidFill>
                      <a:schemeClr val="tx1"/>
                    </a:solidFill>
                    <a:latin typeface="Times New Roman" pitchFamily="18" charset="0"/>
                  </a:defRPr>
                </a:lvl2pPr>
                <a:lvl3pPr marL="1143000" indent="-228600" eaLnBrk="0" hangingPunct="0">
                  <a:defRPr sz="2200">
                    <a:solidFill>
                      <a:schemeClr val="tx1"/>
                    </a:solidFill>
                    <a:latin typeface="Times New Roman" pitchFamily="18" charset="0"/>
                  </a:defRPr>
                </a:lvl3pPr>
                <a:lvl4pPr marL="1600200" indent="-228600" eaLnBrk="0" hangingPunct="0">
                  <a:defRPr sz="2200">
                    <a:solidFill>
                      <a:schemeClr val="tx1"/>
                    </a:solidFill>
                    <a:latin typeface="Times New Roman" pitchFamily="18" charset="0"/>
                  </a:defRPr>
                </a:lvl4pPr>
                <a:lvl5pPr marL="2057400" indent="-228600" eaLnBrk="0" hangingPunct="0">
                  <a:defRPr sz="2200">
                    <a:solidFill>
                      <a:schemeClr val="tx1"/>
                    </a:solidFill>
                    <a:latin typeface="Times New Roman" pitchFamily="18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200">
                    <a:solidFill>
                      <a:schemeClr val="tx1"/>
                    </a:solidFill>
                    <a:latin typeface="Times New Roman" pitchFamily="18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200">
                    <a:solidFill>
                      <a:schemeClr val="tx1"/>
                    </a:solidFill>
                    <a:latin typeface="Times New Roman" pitchFamily="18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200">
                    <a:solidFill>
                      <a:schemeClr val="tx1"/>
                    </a:solidFill>
                    <a:latin typeface="Times New Roman" pitchFamily="18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200">
                    <a:solidFill>
                      <a:schemeClr val="tx1"/>
                    </a:solidFill>
                    <a:latin typeface="Times New Roman" pitchFamily="18" charset="0"/>
                  </a:defRPr>
                </a:lvl9pPr>
              </a:lstStyle>
              <a:p>
                <a:pPr eaLnBrk="1" hangingPunct="1"/>
                <a:r>
                  <a:rPr lang="en-US" sz="2400"/>
                  <a:t> _</a:t>
                </a:r>
              </a:p>
            </p:txBody>
          </p:sp>
        </p:grpSp>
      </p:grpSp>
      <p:grpSp>
        <p:nvGrpSpPr>
          <p:cNvPr id="6" name="Group 27"/>
          <p:cNvGrpSpPr>
            <a:grpSpLocks/>
          </p:cNvGrpSpPr>
          <p:nvPr/>
        </p:nvGrpSpPr>
        <p:grpSpPr bwMode="auto">
          <a:xfrm>
            <a:off x="533400" y="4572000"/>
            <a:ext cx="8077200" cy="1754188"/>
            <a:chOff x="533400" y="4572000"/>
            <a:chExt cx="8077200" cy="1754188"/>
          </a:xfrm>
        </p:grpSpPr>
        <p:sp>
          <p:nvSpPr>
            <p:cNvPr id="9223" name="Text Box 14"/>
            <p:cNvSpPr txBox="1">
              <a:spLocks noChangeArrowheads="1"/>
            </p:cNvSpPr>
            <p:nvPr/>
          </p:nvSpPr>
          <p:spPr bwMode="auto">
            <a:xfrm>
              <a:off x="533400" y="4572000"/>
              <a:ext cx="8077200" cy="7699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2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defRPr sz="22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defRPr sz="22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defRPr sz="22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defRPr sz="22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2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2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2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2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hangingPunct="1"/>
              <a:r>
                <a:rPr lang="en-US" dirty="0"/>
                <a:t>Therefore, </a:t>
              </a:r>
              <a:r>
                <a:rPr lang="en-US" dirty="0">
                  <a:solidFill>
                    <a:srgbClr val="FF0000"/>
                  </a:solidFill>
                </a:rPr>
                <a:t>the location of the center of gravity G with respect to the x, y</a:t>
              </a:r>
              <a:r>
                <a:rPr lang="en-US" dirty="0" smtClean="0">
                  <a:solidFill>
                    <a:srgbClr val="FF0000"/>
                  </a:solidFill>
                </a:rPr>
                <a:t>, z-axes </a:t>
              </a:r>
              <a:r>
                <a:rPr lang="en-US" dirty="0"/>
                <a:t>becomes</a:t>
              </a:r>
            </a:p>
          </p:txBody>
        </p:sp>
        <p:pic>
          <p:nvPicPr>
            <p:cNvPr id="9224" name="Picture 43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48000" y="5105400"/>
              <a:ext cx="4191000" cy="12207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3" name="Title 2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rtl="0" eaLnBrk="1" fontAlgn="base" hangingPunct="1"/>
            <a:r>
              <a:rPr lang="en-US" sz="2400" b="1" kern="1200" dirty="0" smtClean="0">
                <a:solidFill>
                  <a:srgbClr val="000096"/>
                </a:solidFill>
                <a:effectLst/>
                <a:latin typeface="Times New Roman" panose="02020603050405020304" pitchFamily="18" charset="0"/>
                <a:ea typeface="+mn-ea"/>
                <a:cs typeface="+mn-cs"/>
              </a:rPr>
              <a:t>CONCEPT OF CG </a:t>
            </a:r>
            <a:r>
              <a:rPr lang="en-US" sz="2400" kern="1200" dirty="0" smtClean="0">
                <a:solidFill>
                  <a:srgbClr val="000096"/>
                </a:solidFill>
                <a:effectLst/>
                <a:latin typeface="Times New Roman" panose="02020603050405020304" pitchFamily="18" charset="0"/>
                <a:ea typeface="+mn-ea"/>
                <a:cs typeface="+mn-cs"/>
              </a:rPr>
              <a:t>(continued)</a:t>
            </a:r>
            <a:endParaRPr lang="en-US" dirty="0" smtClean="0">
              <a:solidFill>
                <a:srgbClr val="000096"/>
              </a:solidFill>
              <a:effectLst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A67565-8D48-4E7D-9B0C-A77CD6739475}" type="slidenum">
              <a:rPr lang="en-US" smtClean="0"/>
              <a:pPr/>
              <a:t>11</a:t>
            </a:fld>
            <a:endParaRPr lang="en-US"/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2"/>
          <p:cNvGrpSpPr>
            <a:grpSpLocks/>
          </p:cNvGrpSpPr>
          <p:nvPr/>
        </p:nvGrpSpPr>
        <p:grpSpPr bwMode="auto">
          <a:xfrm>
            <a:off x="762000" y="1246187"/>
            <a:ext cx="8077200" cy="2049463"/>
            <a:chOff x="480" y="624"/>
            <a:chExt cx="5088" cy="1291"/>
          </a:xfrm>
        </p:grpSpPr>
        <p:sp>
          <p:nvSpPr>
            <p:cNvPr id="10249" name="Text Box 20"/>
            <p:cNvSpPr txBox="1">
              <a:spLocks noChangeArrowheads="1"/>
            </p:cNvSpPr>
            <p:nvPr/>
          </p:nvSpPr>
          <p:spPr bwMode="auto">
            <a:xfrm>
              <a:off x="480" y="1392"/>
              <a:ext cx="5088" cy="5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2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defRPr sz="22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defRPr sz="22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defRPr sz="22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defRPr sz="22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2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2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2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2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sz="2400" dirty="0"/>
                <a:t>By </a:t>
              </a:r>
              <a:r>
                <a:rPr lang="en-US" sz="2400" dirty="0">
                  <a:solidFill>
                    <a:srgbClr val="0000FA"/>
                  </a:solidFill>
                </a:rPr>
                <a:t>replacing the </a:t>
              </a:r>
              <a:r>
                <a:rPr lang="en-US" sz="2400" b="1" i="1" dirty="0">
                  <a:solidFill>
                    <a:srgbClr val="0000FA"/>
                  </a:solidFill>
                </a:rPr>
                <a:t>W</a:t>
              </a:r>
              <a:r>
                <a:rPr lang="en-US" sz="2400" dirty="0">
                  <a:solidFill>
                    <a:srgbClr val="0000FA"/>
                  </a:solidFill>
                </a:rPr>
                <a:t> with a </a:t>
              </a:r>
              <a:r>
                <a:rPr lang="en-US" sz="2400" b="1" dirty="0">
                  <a:solidFill>
                    <a:srgbClr val="0000FA"/>
                  </a:solidFill>
                </a:rPr>
                <a:t>m</a:t>
              </a:r>
              <a:r>
                <a:rPr lang="en-US" sz="2400" dirty="0">
                  <a:solidFill>
                    <a:srgbClr val="0000FA"/>
                  </a:solidFill>
                </a:rPr>
                <a:t> </a:t>
              </a:r>
              <a:r>
                <a:rPr lang="en-US" sz="2400" dirty="0"/>
                <a:t>in these equations, the coordinates of the </a:t>
              </a:r>
              <a:r>
                <a:rPr lang="en-US" sz="2400" dirty="0">
                  <a:solidFill>
                    <a:srgbClr val="FF0000"/>
                  </a:solidFill>
                </a:rPr>
                <a:t>center of mass can be found</a:t>
              </a:r>
              <a:r>
                <a:rPr lang="en-US" sz="2400" dirty="0"/>
                <a:t>.</a:t>
              </a:r>
            </a:p>
          </p:txBody>
        </p:sp>
        <p:pic>
          <p:nvPicPr>
            <p:cNvPr id="10250" name="Picture 10" descr="CH 9 Center of Mass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36" y="624"/>
              <a:ext cx="2638" cy="7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3" name="Group 13"/>
          <p:cNvGrpSpPr>
            <a:grpSpLocks/>
          </p:cNvGrpSpPr>
          <p:nvPr/>
        </p:nvGrpSpPr>
        <p:grpSpPr bwMode="auto">
          <a:xfrm>
            <a:off x="914400" y="3448050"/>
            <a:ext cx="7848600" cy="2495550"/>
            <a:chOff x="576" y="2112"/>
            <a:chExt cx="4944" cy="1572"/>
          </a:xfrm>
        </p:grpSpPr>
        <p:sp>
          <p:nvSpPr>
            <p:cNvPr id="10247" name="Text Box 14"/>
            <p:cNvSpPr txBox="1">
              <a:spLocks noChangeArrowheads="1"/>
            </p:cNvSpPr>
            <p:nvPr/>
          </p:nvSpPr>
          <p:spPr bwMode="auto">
            <a:xfrm>
              <a:off x="576" y="2928"/>
              <a:ext cx="4944" cy="7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2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defRPr sz="22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defRPr sz="22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defRPr sz="22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defRPr sz="22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2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2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2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2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sz="2400" dirty="0"/>
                <a:t>Similarly, </a:t>
              </a:r>
              <a:r>
                <a:rPr lang="en-US" sz="2400" dirty="0">
                  <a:solidFill>
                    <a:srgbClr val="FF0000"/>
                  </a:solidFill>
                </a:rPr>
                <a:t>the coordinates of the centroid of volume, area, or length </a:t>
              </a:r>
              <a:r>
                <a:rPr lang="en-US" sz="2400" dirty="0"/>
                <a:t>can be obtained by replacing </a:t>
              </a:r>
              <a:r>
                <a:rPr lang="en-US" sz="2400" b="1" i="1" dirty="0"/>
                <a:t>W</a:t>
              </a:r>
              <a:r>
                <a:rPr lang="en-US" sz="2400" dirty="0"/>
                <a:t> by </a:t>
              </a:r>
              <a:r>
                <a:rPr lang="en-US" sz="2400" b="1" i="1" dirty="0"/>
                <a:t>V</a:t>
              </a:r>
              <a:r>
                <a:rPr lang="en-US" sz="2400" dirty="0"/>
                <a:t>, </a:t>
              </a:r>
              <a:r>
                <a:rPr lang="en-US" sz="2400" b="1" i="1" dirty="0"/>
                <a:t>A</a:t>
              </a:r>
              <a:r>
                <a:rPr lang="en-US" sz="2400" dirty="0"/>
                <a:t>, or </a:t>
              </a:r>
              <a:r>
                <a:rPr lang="en-US" sz="2400" b="1" i="1" dirty="0"/>
                <a:t>L</a:t>
              </a:r>
              <a:r>
                <a:rPr lang="en-US" sz="2400" dirty="0"/>
                <a:t>, respectively.</a:t>
              </a:r>
            </a:p>
          </p:txBody>
        </p:sp>
        <p:pic>
          <p:nvPicPr>
            <p:cNvPr id="10248" name="Picture 11" descr="CH 9 Centroid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80" y="2112"/>
              <a:ext cx="2406" cy="7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4" name="Title 3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rtl="0" eaLnBrk="1" fontAlgn="base" hangingPunct="1"/>
            <a:r>
              <a:rPr lang="en-US" sz="2400" b="1" kern="1200" dirty="0" smtClean="0">
                <a:solidFill>
                  <a:srgbClr val="000096"/>
                </a:solidFill>
                <a:effectLst/>
                <a:latin typeface="Times New Roman" panose="02020603050405020304" pitchFamily="18" charset="0"/>
                <a:ea typeface="+mn-ea"/>
                <a:cs typeface="+mn-cs"/>
              </a:rPr>
              <a:t>CM &amp; CENTROID OF A BODY</a:t>
            </a:r>
            <a:endParaRPr lang="en-US" dirty="0" smtClean="0">
              <a:solidFill>
                <a:srgbClr val="000096"/>
              </a:solidFill>
              <a:effectLst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A67565-8D48-4E7D-9B0C-A77CD6739475}" type="slidenum">
              <a:rPr lang="en-US" smtClean="0"/>
              <a:pPr/>
              <a:t>12</a:t>
            </a:fld>
            <a:endParaRPr lang="en-US"/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52" name="Text Box 12"/>
          <p:cNvSpPr txBox="1">
            <a:spLocks noChangeArrowheads="1"/>
          </p:cNvSpPr>
          <p:nvPr/>
        </p:nvSpPr>
        <p:spPr bwMode="auto">
          <a:xfrm>
            <a:off x="3124200" y="2140803"/>
            <a:ext cx="5638800" cy="1938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2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2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2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2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2400" dirty="0">
                <a:solidFill>
                  <a:srgbClr val="FF0000"/>
                </a:solidFill>
              </a:rPr>
              <a:t>The centroid coincides with the center of mass or the center of gravity </a:t>
            </a:r>
            <a:r>
              <a:rPr lang="en-US" sz="2400" dirty="0">
                <a:solidFill>
                  <a:srgbClr val="0000FA"/>
                </a:solidFill>
              </a:rPr>
              <a:t>only</a:t>
            </a:r>
            <a:r>
              <a:rPr lang="en-US" sz="2400" dirty="0"/>
              <a:t> </a:t>
            </a:r>
            <a:r>
              <a:rPr lang="en-US" sz="2400" dirty="0">
                <a:solidFill>
                  <a:srgbClr val="FF0000"/>
                </a:solidFill>
              </a:rPr>
              <a:t>if the material of the body is homogenous </a:t>
            </a:r>
            <a:r>
              <a:rPr lang="en-US" sz="2400" dirty="0"/>
              <a:t>(density or specific weight is constant throughout the body).</a:t>
            </a:r>
          </a:p>
        </p:txBody>
      </p:sp>
      <p:sp>
        <p:nvSpPr>
          <p:cNvPr id="11271" name="Text Box 13"/>
          <p:cNvSpPr txBox="1">
            <a:spLocks noChangeArrowheads="1"/>
          </p:cNvSpPr>
          <p:nvPr/>
        </p:nvSpPr>
        <p:spPr bwMode="auto">
          <a:xfrm>
            <a:off x="3124200" y="4198203"/>
            <a:ext cx="563880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2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2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2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2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2400" dirty="0"/>
              <a:t>If an </a:t>
            </a:r>
            <a:r>
              <a:rPr lang="en-US" sz="2400" dirty="0">
                <a:solidFill>
                  <a:srgbClr val="FF00FF"/>
                </a:solidFill>
              </a:rPr>
              <a:t>object has an axis of symmetry</a:t>
            </a:r>
            <a:r>
              <a:rPr lang="en-US" sz="2400" dirty="0"/>
              <a:t>, then the centroid of object lies on that axis.</a:t>
            </a:r>
          </a:p>
        </p:txBody>
      </p:sp>
      <p:sp>
        <p:nvSpPr>
          <p:cNvPr id="11272" name="Text Box 14"/>
          <p:cNvSpPr txBox="1">
            <a:spLocks noChangeArrowheads="1"/>
          </p:cNvSpPr>
          <p:nvPr/>
        </p:nvSpPr>
        <p:spPr bwMode="auto">
          <a:xfrm>
            <a:off x="3124200" y="5112603"/>
            <a:ext cx="533400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2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2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2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2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2400" dirty="0"/>
              <a:t>In some cases</a:t>
            </a:r>
            <a:r>
              <a:rPr lang="en-US" sz="2400" dirty="0">
                <a:solidFill>
                  <a:srgbClr val="0000FA"/>
                </a:solidFill>
              </a:rPr>
              <a:t>, the centroid </a:t>
            </a:r>
            <a:r>
              <a:rPr lang="en-US" sz="2400" dirty="0" smtClean="0">
                <a:solidFill>
                  <a:srgbClr val="0000FA"/>
                </a:solidFill>
              </a:rPr>
              <a:t>may not be </a:t>
            </a:r>
            <a:r>
              <a:rPr lang="en-US" sz="2400" dirty="0">
                <a:solidFill>
                  <a:srgbClr val="0000FA"/>
                </a:solidFill>
              </a:rPr>
              <a:t>located on the object</a:t>
            </a:r>
            <a:r>
              <a:rPr lang="en-US" sz="2400" dirty="0"/>
              <a:t>.</a:t>
            </a:r>
          </a:p>
        </p:txBody>
      </p:sp>
      <p:grpSp>
        <p:nvGrpSpPr>
          <p:cNvPr id="2" name="Group 17"/>
          <p:cNvGrpSpPr>
            <a:grpSpLocks/>
          </p:cNvGrpSpPr>
          <p:nvPr/>
        </p:nvGrpSpPr>
        <p:grpSpPr bwMode="auto">
          <a:xfrm>
            <a:off x="838200" y="914400"/>
            <a:ext cx="8001000" cy="3962400"/>
            <a:chOff x="528" y="576"/>
            <a:chExt cx="5040" cy="2496"/>
          </a:xfrm>
        </p:grpSpPr>
        <p:grpSp>
          <p:nvGrpSpPr>
            <p:cNvPr id="11273" name="Group 14"/>
            <p:cNvGrpSpPr>
              <a:grpSpLocks/>
            </p:cNvGrpSpPr>
            <p:nvPr/>
          </p:nvGrpSpPr>
          <p:grpSpPr bwMode="auto">
            <a:xfrm>
              <a:off x="528" y="576"/>
              <a:ext cx="5040" cy="1586"/>
              <a:chOff x="384" y="576"/>
              <a:chExt cx="5040" cy="1586"/>
            </a:xfrm>
          </p:grpSpPr>
          <p:sp>
            <p:nvSpPr>
              <p:cNvPr id="11276" name="Text Box 11"/>
              <p:cNvSpPr txBox="1">
                <a:spLocks noChangeArrowheads="1"/>
              </p:cNvSpPr>
              <p:nvPr/>
            </p:nvSpPr>
            <p:spPr bwMode="auto">
              <a:xfrm>
                <a:off x="1824" y="677"/>
                <a:ext cx="3600" cy="5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 sz="2200">
                    <a:solidFill>
                      <a:schemeClr val="tx1"/>
                    </a:solidFill>
                    <a:latin typeface="Times New Roman" pitchFamily="18" charset="0"/>
                  </a:defRPr>
                </a:lvl1pPr>
                <a:lvl2pPr marL="742950" indent="-285750" eaLnBrk="0" hangingPunct="0">
                  <a:defRPr sz="2200">
                    <a:solidFill>
                      <a:schemeClr val="tx1"/>
                    </a:solidFill>
                    <a:latin typeface="Times New Roman" pitchFamily="18" charset="0"/>
                  </a:defRPr>
                </a:lvl2pPr>
                <a:lvl3pPr marL="1143000" indent="-228600" eaLnBrk="0" hangingPunct="0">
                  <a:defRPr sz="2200">
                    <a:solidFill>
                      <a:schemeClr val="tx1"/>
                    </a:solidFill>
                    <a:latin typeface="Times New Roman" pitchFamily="18" charset="0"/>
                  </a:defRPr>
                </a:lvl3pPr>
                <a:lvl4pPr marL="1600200" indent="-228600" eaLnBrk="0" hangingPunct="0">
                  <a:defRPr sz="2200">
                    <a:solidFill>
                      <a:schemeClr val="tx1"/>
                    </a:solidFill>
                    <a:latin typeface="Times New Roman" pitchFamily="18" charset="0"/>
                  </a:defRPr>
                </a:lvl4pPr>
                <a:lvl5pPr marL="2057400" indent="-228600" eaLnBrk="0" hangingPunct="0">
                  <a:defRPr sz="2200">
                    <a:solidFill>
                      <a:schemeClr val="tx1"/>
                    </a:solidFill>
                    <a:latin typeface="Times New Roman" pitchFamily="18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200">
                    <a:solidFill>
                      <a:schemeClr val="tx1"/>
                    </a:solidFill>
                    <a:latin typeface="Times New Roman" pitchFamily="18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200">
                    <a:solidFill>
                      <a:schemeClr val="tx1"/>
                    </a:solidFill>
                    <a:latin typeface="Times New Roman" pitchFamily="18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200">
                    <a:solidFill>
                      <a:schemeClr val="tx1"/>
                    </a:solidFill>
                    <a:latin typeface="Times New Roman" pitchFamily="18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200">
                    <a:solidFill>
                      <a:schemeClr val="tx1"/>
                    </a:solidFill>
                    <a:latin typeface="Times New Roman" pitchFamily="18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en-US" sz="2400" dirty="0"/>
                  <a:t>The </a:t>
                </a:r>
                <a:r>
                  <a:rPr lang="en-US" sz="2400" dirty="0">
                    <a:solidFill>
                      <a:srgbClr val="FF0000"/>
                    </a:solidFill>
                  </a:rPr>
                  <a:t>centroid, C</a:t>
                </a:r>
                <a:r>
                  <a:rPr lang="en-US" sz="2400" dirty="0">
                    <a:solidFill>
                      <a:srgbClr val="0000FA"/>
                    </a:solidFill>
                  </a:rPr>
                  <a:t>, is a point </a:t>
                </a:r>
                <a:r>
                  <a:rPr lang="en-US" sz="2400" dirty="0" smtClean="0">
                    <a:solidFill>
                      <a:srgbClr val="0000FA"/>
                    </a:solidFill>
                  </a:rPr>
                  <a:t>defining </a:t>
                </a:r>
                <a:r>
                  <a:rPr lang="en-US" sz="2400" dirty="0">
                    <a:solidFill>
                      <a:srgbClr val="0000FA"/>
                    </a:solidFill>
                  </a:rPr>
                  <a:t>the </a:t>
                </a:r>
                <a:r>
                  <a:rPr lang="en-US" sz="2400" dirty="0" smtClean="0">
                    <a:solidFill>
                      <a:srgbClr val="0000FA"/>
                    </a:solidFill>
                  </a:rPr>
                  <a:t/>
                </a:r>
                <a:br>
                  <a:rPr lang="en-US" sz="2400" dirty="0" smtClean="0">
                    <a:solidFill>
                      <a:srgbClr val="0000FA"/>
                    </a:solidFill>
                  </a:rPr>
                </a:br>
                <a:r>
                  <a:rPr lang="en-US" sz="2400" dirty="0" smtClean="0">
                    <a:solidFill>
                      <a:srgbClr val="0000FA"/>
                    </a:solidFill>
                  </a:rPr>
                  <a:t>geometric </a:t>
                </a:r>
                <a:r>
                  <a:rPr lang="en-US" sz="2400" dirty="0">
                    <a:solidFill>
                      <a:srgbClr val="0000FA"/>
                    </a:solidFill>
                  </a:rPr>
                  <a:t>center of an object</a:t>
                </a:r>
                <a:r>
                  <a:rPr lang="en-US" sz="2400" dirty="0"/>
                  <a:t>.</a:t>
                </a:r>
              </a:p>
            </p:txBody>
          </p:sp>
          <p:pic>
            <p:nvPicPr>
              <p:cNvPr id="11277" name="Picture 13" descr="CH 9 Centroid II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84" y="576"/>
                <a:ext cx="1068" cy="15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pic>
          <p:nvPicPr>
            <p:cNvPr id="11274" name="Picture 15" descr="CH 9 Centroid III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8" y="2208"/>
              <a:ext cx="1064" cy="8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3" name="Title 2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rtl="0" eaLnBrk="1" fontAlgn="base" hangingPunct="1"/>
            <a:r>
              <a:rPr lang="en-US" sz="2400" b="1" kern="1200" dirty="0" smtClean="0">
                <a:solidFill>
                  <a:srgbClr val="000096"/>
                </a:solidFill>
                <a:effectLst/>
                <a:latin typeface="Times New Roman" panose="02020603050405020304" pitchFamily="18" charset="0"/>
                <a:ea typeface="+mn-ea"/>
                <a:cs typeface="+mn-cs"/>
              </a:rPr>
              <a:t>CONCEPT OF CENTROID</a:t>
            </a:r>
            <a:endParaRPr lang="en-US" dirty="0" smtClean="0">
              <a:solidFill>
                <a:srgbClr val="000096"/>
              </a:solidFill>
              <a:effectLst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A67565-8D48-4E7D-9B0C-A77CD6739475}" type="slidenum">
              <a:rPr lang="en-US" smtClean="0"/>
              <a:pPr/>
              <a:t>13</a:t>
            </a:fld>
            <a:endParaRPr 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0050" y="4987882"/>
            <a:ext cx="2571750" cy="9557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58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58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58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12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12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12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12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12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12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52" grpId="0"/>
      <p:bldP spid="11271" grpId="0"/>
      <p:bldP spid="1127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28" name="Text Box 16"/>
          <p:cNvSpPr txBox="1">
            <a:spLocks noChangeArrowheads="1"/>
          </p:cNvSpPr>
          <p:nvPr/>
        </p:nvSpPr>
        <p:spPr bwMode="auto">
          <a:xfrm>
            <a:off x="457200" y="1066800"/>
            <a:ext cx="8458200" cy="1446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52425" indent="-352425" eaLnBrk="0" hangingPunct="0">
              <a:defRPr sz="2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2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2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2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2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dirty="0"/>
              <a:t>1.  Choose an </a:t>
            </a:r>
            <a:r>
              <a:rPr lang="en-US" dirty="0">
                <a:solidFill>
                  <a:srgbClr val="FF0000"/>
                </a:solidFill>
              </a:rPr>
              <a:t>appropriate differential element </a:t>
            </a:r>
            <a:r>
              <a:rPr lang="en-US" dirty="0" err="1">
                <a:solidFill>
                  <a:srgbClr val="FF0000"/>
                </a:solidFill>
              </a:rPr>
              <a:t>dA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/>
              <a:t>at a general point (</a:t>
            </a:r>
            <a:r>
              <a:rPr lang="en-US" dirty="0" err="1"/>
              <a:t>x,y</a:t>
            </a:r>
            <a:r>
              <a:rPr lang="en-US" dirty="0"/>
              <a:t>).  </a:t>
            </a:r>
            <a:r>
              <a:rPr lang="en-US" dirty="0">
                <a:solidFill>
                  <a:srgbClr val="FF0000"/>
                </a:solidFill>
              </a:rPr>
              <a:t>Hint:</a:t>
            </a:r>
            <a:r>
              <a:rPr lang="en-US" dirty="0"/>
              <a:t> </a:t>
            </a:r>
            <a:r>
              <a:rPr lang="en-US" dirty="0">
                <a:solidFill>
                  <a:srgbClr val="0000FA"/>
                </a:solidFill>
              </a:rPr>
              <a:t>Generally, if y is easily expressed in terms of x </a:t>
            </a:r>
            <a:br>
              <a:rPr lang="en-US" dirty="0">
                <a:solidFill>
                  <a:srgbClr val="0000FA"/>
                </a:solidFill>
              </a:rPr>
            </a:br>
            <a:r>
              <a:rPr lang="en-US" dirty="0">
                <a:solidFill>
                  <a:srgbClr val="0000FA"/>
                </a:solidFill>
              </a:rPr>
              <a:t>(e.g., y = x</a:t>
            </a:r>
            <a:r>
              <a:rPr lang="en-US" baseline="30000" dirty="0">
                <a:solidFill>
                  <a:srgbClr val="0000FA"/>
                </a:solidFill>
              </a:rPr>
              <a:t>2</a:t>
            </a:r>
            <a:r>
              <a:rPr lang="en-US" dirty="0">
                <a:solidFill>
                  <a:srgbClr val="0000FA"/>
                </a:solidFill>
              </a:rPr>
              <a:t>  + 1),</a:t>
            </a:r>
            <a:r>
              <a:rPr lang="en-US" dirty="0"/>
              <a:t> use a vertical rectangular element.  </a:t>
            </a:r>
            <a:r>
              <a:rPr lang="en-US" dirty="0">
                <a:solidFill>
                  <a:srgbClr val="0000FA"/>
                </a:solidFill>
              </a:rPr>
              <a:t>If the converse is true, then use a horizontal rectangular elemen</a:t>
            </a:r>
            <a:r>
              <a:rPr lang="en-US" dirty="0"/>
              <a:t>t.</a:t>
            </a:r>
          </a:p>
        </p:txBody>
      </p:sp>
      <p:sp>
        <p:nvSpPr>
          <p:cNvPr id="38929" name="Text Box 17"/>
          <p:cNvSpPr txBox="1">
            <a:spLocks noChangeArrowheads="1"/>
          </p:cNvSpPr>
          <p:nvPr/>
        </p:nvSpPr>
        <p:spPr bwMode="auto">
          <a:xfrm>
            <a:off x="533400" y="2667000"/>
            <a:ext cx="8229600" cy="427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57200" indent="-457200" eaLnBrk="0" hangingPunct="0">
              <a:defRPr sz="2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2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2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2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2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dirty="0"/>
              <a:t>2.  Express </a:t>
            </a:r>
            <a:r>
              <a:rPr lang="en-US" dirty="0" err="1">
                <a:solidFill>
                  <a:srgbClr val="FF0000"/>
                </a:solidFill>
              </a:rPr>
              <a:t>dA</a:t>
            </a:r>
            <a:r>
              <a:rPr lang="en-US" dirty="0">
                <a:solidFill>
                  <a:srgbClr val="FF0000"/>
                </a:solidFill>
              </a:rPr>
              <a:t> in terms of the differentiating element dx </a:t>
            </a:r>
            <a:r>
              <a:rPr lang="en-US" dirty="0"/>
              <a:t>(or </a:t>
            </a:r>
            <a:r>
              <a:rPr lang="en-US" dirty="0" err="1"/>
              <a:t>dy</a:t>
            </a:r>
            <a:r>
              <a:rPr lang="en-US" dirty="0"/>
              <a:t>).</a:t>
            </a:r>
          </a:p>
        </p:txBody>
      </p:sp>
      <p:sp>
        <p:nvSpPr>
          <p:cNvPr id="38932" name="Text Box 20"/>
          <p:cNvSpPr txBox="1">
            <a:spLocks noChangeArrowheads="1"/>
          </p:cNvSpPr>
          <p:nvPr/>
        </p:nvSpPr>
        <p:spPr bwMode="auto">
          <a:xfrm>
            <a:off x="533400" y="5562600"/>
            <a:ext cx="81534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2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2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2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2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dirty="0">
                <a:solidFill>
                  <a:srgbClr val="FF0000"/>
                </a:solidFill>
              </a:rPr>
              <a:t>Note:  </a:t>
            </a:r>
            <a:r>
              <a:rPr lang="en-US" dirty="0"/>
              <a:t>Similar steps are used for determining the CG or CM.  These steps will become clearer by doing a few examples.</a:t>
            </a:r>
          </a:p>
        </p:txBody>
      </p:sp>
      <p:sp>
        <p:nvSpPr>
          <p:cNvPr id="38931" name="Text Box 19"/>
          <p:cNvSpPr txBox="1">
            <a:spLocks noChangeArrowheads="1"/>
          </p:cNvSpPr>
          <p:nvPr/>
        </p:nvSpPr>
        <p:spPr bwMode="auto">
          <a:xfrm>
            <a:off x="457200" y="4267200"/>
            <a:ext cx="8305800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52425" indent="-352425" eaLnBrk="0" hangingPunct="0">
              <a:defRPr sz="2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2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2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2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2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dirty="0"/>
              <a:t>4.  </a:t>
            </a:r>
            <a:r>
              <a:rPr lang="en-US" dirty="0">
                <a:solidFill>
                  <a:srgbClr val="0000FA"/>
                </a:solidFill>
              </a:rPr>
              <a:t>Express all the variables and integral limits in the formula using either x or y</a:t>
            </a:r>
            <a:r>
              <a:rPr lang="en-US" dirty="0"/>
              <a:t> depending on whether the differential element is in terms of dx or </a:t>
            </a:r>
            <a:r>
              <a:rPr lang="en-US" dirty="0" err="1"/>
              <a:t>dy</a:t>
            </a:r>
            <a:r>
              <a:rPr lang="en-US" dirty="0"/>
              <a:t>, respectively, and integrate.</a:t>
            </a:r>
          </a:p>
        </p:txBody>
      </p:sp>
      <p:grpSp>
        <p:nvGrpSpPr>
          <p:cNvPr id="2" name="Group 32"/>
          <p:cNvGrpSpPr>
            <a:grpSpLocks/>
          </p:cNvGrpSpPr>
          <p:nvPr/>
        </p:nvGrpSpPr>
        <p:grpSpPr bwMode="auto">
          <a:xfrm>
            <a:off x="489284" y="3146089"/>
            <a:ext cx="8305800" cy="917574"/>
            <a:chOff x="336" y="1923"/>
            <a:chExt cx="5232" cy="578"/>
          </a:xfrm>
        </p:grpSpPr>
        <p:sp>
          <p:nvSpPr>
            <p:cNvPr id="12298" name="Text Box 33"/>
            <p:cNvSpPr txBox="1">
              <a:spLocks noChangeArrowheads="1"/>
            </p:cNvSpPr>
            <p:nvPr/>
          </p:nvSpPr>
          <p:spPr bwMode="auto">
            <a:xfrm>
              <a:off x="336" y="2016"/>
              <a:ext cx="5232" cy="4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marL="352425" indent="-352425" eaLnBrk="0" hangingPunct="0">
                <a:defRPr sz="22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defRPr sz="22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defRPr sz="22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defRPr sz="22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defRPr sz="22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2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2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2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2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dirty="0"/>
                <a:t>3.  </a:t>
              </a:r>
              <a:r>
                <a:rPr lang="en-US" dirty="0">
                  <a:solidFill>
                    <a:srgbClr val="FF0000"/>
                  </a:solidFill>
                </a:rPr>
                <a:t>Determine coordinates </a:t>
              </a:r>
              <a:r>
                <a:rPr lang="en-US" dirty="0" smtClean="0">
                  <a:solidFill>
                    <a:srgbClr val="FF0000"/>
                  </a:solidFill>
                </a:rPr>
                <a:t>(x, y</a:t>
              </a:r>
              <a:r>
                <a:rPr lang="en-US" dirty="0">
                  <a:solidFill>
                    <a:srgbClr val="FF0000"/>
                  </a:solidFill>
                </a:rPr>
                <a:t>) of the centroid of the rectangular element</a:t>
              </a:r>
              <a:r>
                <a:rPr lang="en-US" dirty="0"/>
                <a:t> in terms of the general point (x</a:t>
              </a:r>
              <a:r>
                <a:rPr lang="en-US" dirty="0" smtClean="0"/>
                <a:t>, y</a:t>
              </a:r>
              <a:r>
                <a:rPr lang="en-US" dirty="0"/>
                <a:t>).</a:t>
              </a:r>
            </a:p>
          </p:txBody>
        </p:sp>
        <p:sp>
          <p:nvSpPr>
            <p:cNvPr id="12299" name="Text Box 34"/>
            <p:cNvSpPr txBox="1">
              <a:spLocks noChangeArrowheads="1"/>
            </p:cNvSpPr>
            <p:nvPr/>
          </p:nvSpPr>
          <p:spPr bwMode="auto">
            <a:xfrm>
              <a:off x="2200" y="1931"/>
              <a:ext cx="288" cy="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2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defRPr sz="22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defRPr sz="22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defRPr sz="22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defRPr sz="22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2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2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2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2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hangingPunct="1"/>
              <a:r>
                <a:rPr lang="en-US" sz="2400" dirty="0"/>
                <a:t> ~  </a:t>
              </a:r>
            </a:p>
          </p:txBody>
        </p:sp>
        <p:sp>
          <p:nvSpPr>
            <p:cNvPr id="12300" name="Text Box 35"/>
            <p:cNvSpPr txBox="1">
              <a:spLocks noChangeArrowheads="1"/>
            </p:cNvSpPr>
            <p:nvPr/>
          </p:nvSpPr>
          <p:spPr bwMode="auto">
            <a:xfrm>
              <a:off x="2432" y="1923"/>
              <a:ext cx="220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2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defRPr sz="22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defRPr sz="22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defRPr sz="22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defRPr sz="22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2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2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2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2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hangingPunct="1"/>
              <a:r>
                <a:rPr lang="en-US" sz="2400" dirty="0"/>
                <a:t>~</a:t>
              </a:r>
            </a:p>
          </p:txBody>
        </p:sp>
      </p:grpSp>
      <p:sp>
        <p:nvSpPr>
          <p:cNvPr id="3" name="Title 2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rtl="0" eaLnBrk="1" fontAlgn="base" hangingPunct="1"/>
            <a:r>
              <a:rPr lang="en-US" sz="2400" b="1" kern="1200" dirty="0" smtClean="0">
                <a:solidFill>
                  <a:srgbClr val="000096"/>
                </a:solidFill>
                <a:effectLst/>
                <a:latin typeface="Times New Roman" panose="02020603050405020304" pitchFamily="18" charset="0"/>
                <a:ea typeface="+mn-ea"/>
                <a:cs typeface="+mn-cs"/>
              </a:rPr>
              <a:t>STEPS TO DETERME THE CENTROID OF AN AREA</a:t>
            </a:r>
            <a:endParaRPr lang="en-US" dirty="0" smtClean="0">
              <a:solidFill>
                <a:srgbClr val="000096"/>
              </a:solidFill>
              <a:effectLst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A67565-8D48-4E7D-9B0C-A77CD6739475}" type="slidenum">
              <a:rPr lang="en-US" smtClean="0"/>
              <a:pPr/>
              <a:t>14</a:t>
            </a:fld>
            <a:endParaRPr lang="en-US"/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89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89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89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89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89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89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89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89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28" grpId="0" autoUpdateAnimBg="0"/>
      <p:bldP spid="38929" grpId="0" autoUpdateAnimBg="0"/>
      <p:bldP spid="38932" grpId="0" autoUpdateAnimBg="0"/>
      <p:bldP spid="38931" grpId="0" autoUpdateAnimBg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9" name="Text Box 3"/>
          <p:cNvSpPr txBox="1">
            <a:spLocks noChangeArrowheads="1"/>
          </p:cNvSpPr>
          <p:nvPr/>
        </p:nvSpPr>
        <p:spPr bwMode="auto">
          <a:xfrm>
            <a:off x="381000" y="1131887"/>
            <a:ext cx="8001000" cy="1938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57200" indent="-457200" eaLnBrk="0" hangingPunct="0">
              <a:defRPr sz="2200">
                <a:solidFill>
                  <a:schemeClr val="tx1"/>
                </a:solidFill>
                <a:latin typeface="Times New Roman" pitchFamily="18" charset="0"/>
              </a:defRPr>
            </a:lvl1pPr>
            <a:lvl2pPr marL="914400" indent="-457200" eaLnBrk="0" hangingPunct="0">
              <a:defRPr sz="22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2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2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2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2400" dirty="0"/>
              <a:t>1.   The  _________ is the point defining the </a:t>
            </a:r>
            <a:r>
              <a:rPr lang="en-US" sz="2400" dirty="0">
                <a:solidFill>
                  <a:srgbClr val="0000FA"/>
                </a:solidFill>
              </a:rPr>
              <a:t>geometric center of an object.</a:t>
            </a:r>
          </a:p>
          <a:p>
            <a:pPr lvl="1" eaLnBrk="1" hangingPunct="1">
              <a:spcBef>
                <a:spcPct val="50000"/>
              </a:spcBef>
            </a:pPr>
            <a:r>
              <a:rPr lang="en-US" sz="2400" dirty="0"/>
              <a:t>A)  Center of gravity          B)   </a:t>
            </a:r>
            <a:r>
              <a:rPr lang="en-US" sz="2400" dirty="0" smtClean="0"/>
              <a:t>  Center </a:t>
            </a:r>
            <a:r>
              <a:rPr lang="en-US" sz="2400" dirty="0"/>
              <a:t>of mass</a:t>
            </a:r>
          </a:p>
          <a:p>
            <a:pPr lvl="1" eaLnBrk="1" hangingPunct="1">
              <a:spcBef>
                <a:spcPct val="50000"/>
              </a:spcBef>
            </a:pPr>
            <a:r>
              <a:rPr lang="en-US" sz="2400" dirty="0"/>
              <a:t>C)	Centroid		  D)    None of the above </a:t>
            </a:r>
          </a:p>
        </p:txBody>
      </p:sp>
      <p:sp>
        <p:nvSpPr>
          <p:cNvPr id="29700" name="Text Box 4"/>
          <p:cNvSpPr txBox="1">
            <a:spLocks noChangeArrowheads="1"/>
          </p:cNvSpPr>
          <p:nvPr/>
        </p:nvSpPr>
        <p:spPr bwMode="auto">
          <a:xfrm>
            <a:off x="457200" y="3570287"/>
            <a:ext cx="8077200" cy="2830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57200" indent="-457200" eaLnBrk="0" hangingPunct="0">
              <a:defRPr sz="2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2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2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2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2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2400" dirty="0"/>
              <a:t>2.   To study problems concerned with the motion of matter under the influence of forces, i.e., dynamics, it is necessary to locate a point called  ________.</a:t>
            </a:r>
          </a:p>
          <a:p>
            <a:pPr eaLnBrk="1" hangingPunct="1">
              <a:spcBef>
                <a:spcPct val="50000"/>
              </a:spcBef>
            </a:pPr>
            <a:r>
              <a:rPr lang="en-US" sz="2400" dirty="0"/>
              <a:t>	A)	Center of gravity	B)   Center of mass</a:t>
            </a:r>
          </a:p>
          <a:p>
            <a:pPr eaLnBrk="1" hangingPunct="1">
              <a:spcBef>
                <a:spcPct val="50000"/>
              </a:spcBef>
            </a:pPr>
            <a:r>
              <a:rPr lang="en-US" sz="2400" dirty="0"/>
              <a:t>	C)	Centroid		D)   None of the above </a:t>
            </a:r>
          </a:p>
          <a:p>
            <a:pPr eaLnBrk="1" hangingPunct="1">
              <a:spcBef>
                <a:spcPct val="50000"/>
              </a:spcBef>
            </a:pPr>
            <a:endParaRPr lang="en-US" sz="2400" dirty="0"/>
          </a:p>
        </p:txBody>
      </p:sp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rtl="0" eaLnBrk="1" fontAlgn="base" hangingPunct="1"/>
            <a:r>
              <a:rPr lang="en-US" sz="2400" b="1" kern="1200" dirty="0" smtClean="0">
                <a:solidFill>
                  <a:srgbClr val="000096"/>
                </a:solidFill>
                <a:effectLst/>
                <a:latin typeface="Times New Roman" panose="02020603050405020304" pitchFamily="18" charset="0"/>
                <a:ea typeface="+mn-ea"/>
                <a:cs typeface="+mn-cs"/>
              </a:rPr>
              <a:t>READING QUIZ</a:t>
            </a:r>
            <a:endParaRPr lang="en-US" dirty="0" smtClean="0">
              <a:solidFill>
                <a:srgbClr val="000096"/>
              </a:solidFill>
              <a:effectLst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A67565-8D48-4E7D-9B0C-A77CD6739475}" type="slidenum">
              <a:rPr lang="en-US" smtClean="0"/>
              <a:pPr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3921671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6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6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97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97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699" grpId="0" autoUpdateAnimBg="0"/>
      <p:bldP spid="29700" grpId="0" autoUpdateAnimBg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3"/>
          <p:cNvGrpSpPr>
            <a:grpSpLocks/>
          </p:cNvGrpSpPr>
          <p:nvPr/>
        </p:nvGrpSpPr>
        <p:grpSpPr bwMode="auto">
          <a:xfrm>
            <a:off x="3581400" y="4927600"/>
            <a:ext cx="5105400" cy="1016000"/>
            <a:chOff x="2064" y="3216"/>
            <a:chExt cx="3216" cy="640"/>
          </a:xfrm>
        </p:grpSpPr>
        <p:sp>
          <p:nvSpPr>
            <p:cNvPr id="13327" name="Text Box 24"/>
            <p:cNvSpPr txBox="1">
              <a:spLocks noChangeArrowheads="1"/>
            </p:cNvSpPr>
            <p:nvPr/>
          </p:nvSpPr>
          <p:spPr bwMode="auto">
            <a:xfrm>
              <a:off x="2064" y="3216"/>
              <a:ext cx="3216" cy="6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marL="457200" indent="-457200" eaLnBrk="0" hangingPunct="0">
                <a:defRPr sz="22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defRPr sz="22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defRPr sz="22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defRPr sz="22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defRPr sz="22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2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2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2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2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sz="2400" dirty="0"/>
                <a:t>2. </a:t>
              </a:r>
              <a:r>
                <a:rPr lang="en-US" sz="2400" dirty="0" err="1"/>
                <a:t>dA</a:t>
              </a:r>
              <a:r>
                <a:rPr lang="en-US" sz="2400" dirty="0"/>
                <a:t>   =    y dx    =   </a:t>
              </a:r>
              <a:r>
                <a:rPr lang="en-US" sz="2400" dirty="0">
                  <a:cs typeface="Times New Roman" pitchFamily="18" charset="0"/>
                </a:rPr>
                <a:t> x</a:t>
              </a:r>
              <a:r>
                <a:rPr lang="en-US" sz="2400" baseline="30000" dirty="0">
                  <a:cs typeface="Times New Roman" pitchFamily="18" charset="0"/>
                </a:rPr>
                <a:t>3</a:t>
              </a:r>
              <a:r>
                <a:rPr lang="en-US" sz="2400" dirty="0">
                  <a:cs typeface="Times New Roman" pitchFamily="18" charset="0"/>
                </a:rPr>
                <a:t> dx</a:t>
              </a:r>
            </a:p>
            <a:p>
              <a:pPr eaLnBrk="1" hangingPunct="1">
                <a:spcBef>
                  <a:spcPct val="50000"/>
                </a:spcBef>
              </a:pPr>
              <a:r>
                <a:rPr lang="en-US" sz="2400" dirty="0">
                  <a:cs typeface="Times New Roman" pitchFamily="18" charset="0"/>
                </a:rPr>
                <a:t>3. x   =   x  and     y  =   y / 2 = x</a:t>
              </a:r>
              <a:r>
                <a:rPr lang="en-US" sz="2400" baseline="30000" dirty="0">
                  <a:cs typeface="Times New Roman" pitchFamily="18" charset="0"/>
                </a:rPr>
                <a:t>3</a:t>
              </a:r>
              <a:r>
                <a:rPr lang="en-US" sz="2400" dirty="0">
                  <a:cs typeface="Times New Roman" pitchFamily="18" charset="0"/>
                </a:rPr>
                <a:t> / 2</a:t>
              </a:r>
              <a:endParaRPr lang="en-US" sz="2400" dirty="0"/>
            </a:p>
          </p:txBody>
        </p:sp>
        <p:sp>
          <p:nvSpPr>
            <p:cNvPr id="13328" name="Text Box 25"/>
            <p:cNvSpPr txBox="1">
              <a:spLocks noChangeArrowheads="1"/>
            </p:cNvSpPr>
            <p:nvPr/>
          </p:nvSpPr>
          <p:spPr bwMode="auto">
            <a:xfrm>
              <a:off x="3456" y="3456"/>
              <a:ext cx="220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2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defRPr sz="22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defRPr sz="22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defRPr sz="22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defRPr sz="22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2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2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2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2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hangingPunct="1"/>
              <a:r>
                <a:rPr lang="en-US" sz="2400"/>
                <a:t>~</a:t>
              </a:r>
            </a:p>
          </p:txBody>
        </p:sp>
        <p:sp>
          <p:nvSpPr>
            <p:cNvPr id="13329" name="Text Box 26"/>
            <p:cNvSpPr txBox="1">
              <a:spLocks noChangeArrowheads="1"/>
            </p:cNvSpPr>
            <p:nvPr/>
          </p:nvSpPr>
          <p:spPr bwMode="auto">
            <a:xfrm>
              <a:off x="2256" y="3456"/>
              <a:ext cx="220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2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defRPr sz="22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defRPr sz="22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defRPr sz="22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defRPr sz="22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2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2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2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2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hangingPunct="1"/>
              <a:r>
                <a:rPr lang="en-US" sz="2400"/>
                <a:t>~</a:t>
              </a:r>
            </a:p>
          </p:txBody>
        </p:sp>
      </p:grpSp>
      <p:grpSp>
        <p:nvGrpSpPr>
          <p:cNvPr id="3" name="Group 38"/>
          <p:cNvGrpSpPr>
            <a:grpSpLocks/>
          </p:cNvGrpSpPr>
          <p:nvPr/>
        </p:nvGrpSpPr>
        <p:grpSpPr bwMode="auto">
          <a:xfrm>
            <a:off x="1195388" y="3340100"/>
            <a:ext cx="7643813" cy="2884488"/>
            <a:chOff x="753" y="2104"/>
            <a:chExt cx="4815" cy="1817"/>
          </a:xfrm>
        </p:grpSpPr>
        <p:sp>
          <p:nvSpPr>
            <p:cNvPr id="13325" name="Text Box 9"/>
            <p:cNvSpPr txBox="1">
              <a:spLocks noChangeArrowheads="1"/>
            </p:cNvSpPr>
            <p:nvPr/>
          </p:nvSpPr>
          <p:spPr bwMode="auto">
            <a:xfrm>
              <a:off x="1344" y="2104"/>
              <a:ext cx="4224" cy="8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marL="1824038" indent="-449263" eaLnBrk="0" hangingPunct="0">
                <a:defRPr sz="22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defRPr sz="22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defRPr sz="22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defRPr sz="22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defRPr sz="22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2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2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2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2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sz="2400" b="1" u="sng" dirty="0" smtClean="0">
                  <a:solidFill>
                    <a:srgbClr val="990033"/>
                  </a:solidFill>
                </a:rPr>
                <a:t>Solution:</a:t>
              </a:r>
              <a:endParaRPr lang="en-US" sz="2400" u="sng" dirty="0">
                <a:solidFill>
                  <a:srgbClr val="990033"/>
                </a:solidFill>
              </a:endParaRPr>
            </a:p>
            <a:p>
              <a:pPr eaLnBrk="1" hangingPunct="1">
                <a:spcBef>
                  <a:spcPct val="50000"/>
                </a:spcBef>
              </a:pPr>
              <a:r>
                <a:rPr lang="en-US" sz="2400" dirty="0"/>
                <a:t> 1. Since y is given in terms of x, choose  </a:t>
              </a:r>
              <a:r>
                <a:rPr lang="en-US" sz="2400" dirty="0" err="1"/>
                <a:t>dA</a:t>
              </a:r>
              <a:r>
                <a:rPr lang="en-US" sz="2400" dirty="0"/>
                <a:t> as a vertical rectangular strip.</a:t>
              </a:r>
            </a:p>
          </p:txBody>
        </p:sp>
        <p:pic>
          <p:nvPicPr>
            <p:cNvPr id="13326" name="Picture 35" descr="CH 9 Centroid Example II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53" y="2688"/>
              <a:ext cx="1167" cy="12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4" name="Group 37"/>
          <p:cNvGrpSpPr>
            <a:grpSpLocks/>
          </p:cNvGrpSpPr>
          <p:nvPr/>
        </p:nvGrpSpPr>
        <p:grpSpPr bwMode="auto">
          <a:xfrm>
            <a:off x="609600" y="1066800"/>
            <a:ext cx="8077200" cy="2743200"/>
            <a:chOff x="384" y="720"/>
            <a:chExt cx="5088" cy="1728"/>
          </a:xfrm>
        </p:grpSpPr>
        <p:grpSp>
          <p:nvGrpSpPr>
            <p:cNvPr id="13320" name="Group 27"/>
            <p:cNvGrpSpPr>
              <a:grpSpLocks/>
            </p:cNvGrpSpPr>
            <p:nvPr/>
          </p:nvGrpSpPr>
          <p:grpSpPr bwMode="auto">
            <a:xfrm>
              <a:off x="2352" y="768"/>
              <a:ext cx="3120" cy="989"/>
              <a:chOff x="2352" y="768"/>
              <a:chExt cx="3120" cy="989"/>
            </a:xfrm>
          </p:grpSpPr>
          <p:sp>
            <p:nvSpPr>
              <p:cNvPr id="13322" name="Text Box 28"/>
              <p:cNvSpPr txBox="1">
                <a:spLocks noChangeArrowheads="1"/>
              </p:cNvSpPr>
              <p:nvPr/>
            </p:nvSpPr>
            <p:spPr bwMode="auto">
              <a:xfrm>
                <a:off x="2352" y="768"/>
                <a:ext cx="3120" cy="98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2200">
                    <a:solidFill>
                      <a:schemeClr val="tx1"/>
                    </a:solidFill>
                    <a:latin typeface="Times New Roman" pitchFamily="18" charset="0"/>
                  </a:defRPr>
                </a:lvl1pPr>
                <a:lvl2pPr marL="742950" indent="-285750" eaLnBrk="0" hangingPunct="0">
                  <a:defRPr sz="2200">
                    <a:solidFill>
                      <a:schemeClr val="tx1"/>
                    </a:solidFill>
                    <a:latin typeface="Times New Roman" pitchFamily="18" charset="0"/>
                  </a:defRPr>
                </a:lvl2pPr>
                <a:lvl3pPr marL="1143000" indent="-228600" eaLnBrk="0" hangingPunct="0">
                  <a:defRPr sz="2200">
                    <a:solidFill>
                      <a:schemeClr val="tx1"/>
                    </a:solidFill>
                    <a:latin typeface="Times New Roman" pitchFamily="18" charset="0"/>
                  </a:defRPr>
                </a:lvl3pPr>
                <a:lvl4pPr marL="1600200" indent="-228600" eaLnBrk="0" hangingPunct="0">
                  <a:defRPr sz="2200">
                    <a:solidFill>
                      <a:schemeClr val="tx1"/>
                    </a:solidFill>
                    <a:latin typeface="Times New Roman" pitchFamily="18" charset="0"/>
                  </a:defRPr>
                </a:lvl4pPr>
                <a:lvl5pPr marL="2057400" indent="-228600" eaLnBrk="0" hangingPunct="0">
                  <a:defRPr sz="2200">
                    <a:solidFill>
                      <a:schemeClr val="tx1"/>
                    </a:solidFill>
                    <a:latin typeface="Times New Roman" pitchFamily="18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200">
                    <a:solidFill>
                      <a:schemeClr val="tx1"/>
                    </a:solidFill>
                    <a:latin typeface="Times New Roman" pitchFamily="18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200">
                    <a:solidFill>
                      <a:schemeClr val="tx1"/>
                    </a:solidFill>
                    <a:latin typeface="Times New Roman" pitchFamily="18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200">
                    <a:solidFill>
                      <a:schemeClr val="tx1"/>
                    </a:solidFill>
                    <a:latin typeface="Times New Roman" pitchFamily="18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200">
                    <a:solidFill>
                      <a:schemeClr val="tx1"/>
                    </a:solidFill>
                    <a:latin typeface="Times New Roman" pitchFamily="18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en-US" sz="2400" b="1" dirty="0">
                    <a:solidFill>
                      <a:srgbClr val="990033"/>
                    </a:solidFill>
                  </a:rPr>
                  <a:t>Given:</a:t>
                </a:r>
                <a:r>
                  <a:rPr lang="en-US" sz="2400" dirty="0">
                    <a:solidFill>
                      <a:srgbClr val="990033"/>
                    </a:solidFill>
                  </a:rPr>
                  <a:t>	</a:t>
                </a:r>
                <a:r>
                  <a:rPr lang="en-US" sz="2400" dirty="0"/>
                  <a:t> The area as shown.</a:t>
                </a:r>
              </a:p>
              <a:p>
                <a:pPr eaLnBrk="1" hangingPunct="1">
                  <a:spcBef>
                    <a:spcPct val="50000"/>
                  </a:spcBef>
                </a:pPr>
                <a:r>
                  <a:rPr lang="en-US" sz="2400" b="1" dirty="0">
                    <a:solidFill>
                      <a:srgbClr val="990033"/>
                    </a:solidFill>
                  </a:rPr>
                  <a:t>Find:</a:t>
                </a:r>
                <a:r>
                  <a:rPr lang="en-US" sz="2400" dirty="0">
                    <a:solidFill>
                      <a:srgbClr val="990033"/>
                    </a:solidFill>
                  </a:rPr>
                  <a:t>	</a:t>
                </a:r>
                <a:r>
                  <a:rPr lang="en-US" sz="2400" dirty="0"/>
                  <a:t> The centroid location (x , y)</a:t>
                </a:r>
              </a:p>
              <a:p>
                <a:pPr eaLnBrk="1" hangingPunct="1">
                  <a:spcBef>
                    <a:spcPct val="50000"/>
                  </a:spcBef>
                </a:pPr>
                <a:r>
                  <a:rPr lang="en-US" sz="2400" b="1" dirty="0">
                    <a:solidFill>
                      <a:srgbClr val="990033"/>
                    </a:solidFill>
                  </a:rPr>
                  <a:t>Plan:</a:t>
                </a:r>
                <a:r>
                  <a:rPr lang="en-US" sz="2400" dirty="0"/>
                  <a:t>	 Follow the steps.</a:t>
                </a:r>
                <a:endParaRPr lang="en-US" sz="2400" b="1" u="sng" dirty="0"/>
              </a:p>
            </p:txBody>
          </p:sp>
          <p:sp>
            <p:nvSpPr>
              <p:cNvPr id="13323" name="Line 29"/>
              <p:cNvSpPr>
                <a:spLocks noChangeShapeType="1"/>
              </p:cNvSpPr>
              <p:nvPr/>
            </p:nvSpPr>
            <p:spPr bwMode="auto">
              <a:xfrm flipV="1">
                <a:off x="4992" y="1200"/>
                <a:ext cx="9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13324" name="Line 30"/>
              <p:cNvSpPr>
                <a:spLocks noChangeShapeType="1"/>
              </p:cNvSpPr>
              <p:nvPr/>
            </p:nvSpPr>
            <p:spPr bwMode="auto">
              <a:xfrm>
                <a:off x="4786" y="1200"/>
                <a:ext cx="9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</p:grpSp>
        <p:pic>
          <p:nvPicPr>
            <p:cNvPr id="13321" name="Picture 36" descr="CH 9 Centroid Example I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4" y="720"/>
              <a:ext cx="1686" cy="17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5" name="Title 4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rtl="0" eaLnBrk="1" fontAlgn="base" hangingPunct="1"/>
            <a:r>
              <a:rPr lang="en-US" sz="2400" b="1" kern="1200" dirty="0" smtClean="0">
                <a:solidFill>
                  <a:srgbClr val="000096"/>
                </a:solidFill>
                <a:effectLst/>
                <a:latin typeface="Times New Roman" panose="02020603050405020304" pitchFamily="18" charset="0"/>
                <a:ea typeface="+mn-ea"/>
                <a:cs typeface="+mn-cs"/>
              </a:rPr>
              <a:t>EXAMPLE I</a:t>
            </a:r>
            <a:endParaRPr lang="en-US" dirty="0" smtClean="0">
              <a:solidFill>
                <a:srgbClr val="000096"/>
              </a:solidFill>
              <a:effectLst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A67565-8D48-4E7D-9B0C-A77CD6739475}" type="slidenum">
              <a:rPr lang="en-US" smtClean="0"/>
              <a:pPr/>
              <a:t>16</a:t>
            </a:fld>
            <a:endParaRPr lang="en-US"/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32"/>
          <p:cNvGrpSpPr>
            <a:grpSpLocks/>
          </p:cNvGrpSpPr>
          <p:nvPr/>
        </p:nvGrpSpPr>
        <p:grpSpPr bwMode="auto">
          <a:xfrm>
            <a:off x="0" y="1115546"/>
            <a:ext cx="8839200" cy="2589679"/>
            <a:chOff x="-152400" y="1115546"/>
            <a:chExt cx="8991600" cy="2589679"/>
          </a:xfrm>
        </p:grpSpPr>
        <p:grpSp>
          <p:nvGrpSpPr>
            <p:cNvPr id="14356" name="Group 43"/>
            <p:cNvGrpSpPr>
              <a:grpSpLocks/>
            </p:cNvGrpSpPr>
            <p:nvPr/>
          </p:nvGrpSpPr>
          <p:grpSpPr bwMode="auto">
            <a:xfrm>
              <a:off x="-152400" y="1115546"/>
              <a:ext cx="8077200" cy="622767"/>
              <a:chOff x="-152400" y="1115546"/>
              <a:chExt cx="8077200" cy="622767"/>
            </a:xfrm>
          </p:grpSpPr>
          <p:sp>
            <p:nvSpPr>
              <p:cNvPr id="14368" name="Text Box 7"/>
              <p:cNvSpPr txBox="1">
                <a:spLocks noChangeArrowheads="1"/>
              </p:cNvSpPr>
              <p:nvPr/>
            </p:nvSpPr>
            <p:spPr bwMode="auto">
              <a:xfrm>
                <a:off x="-152400" y="1219200"/>
                <a:ext cx="8077200" cy="51911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marL="457200" indent="-457200" eaLnBrk="0" hangingPunct="0">
                  <a:defRPr sz="2200">
                    <a:solidFill>
                      <a:schemeClr val="tx1"/>
                    </a:solidFill>
                    <a:latin typeface="Times New Roman" pitchFamily="18" charset="0"/>
                  </a:defRPr>
                </a:lvl1pPr>
                <a:lvl2pPr marL="742950" indent="-285750" eaLnBrk="0" hangingPunct="0">
                  <a:defRPr sz="2200">
                    <a:solidFill>
                      <a:schemeClr val="tx1"/>
                    </a:solidFill>
                    <a:latin typeface="Times New Roman" pitchFamily="18" charset="0"/>
                  </a:defRPr>
                </a:lvl2pPr>
                <a:lvl3pPr marL="1143000" indent="-228600" eaLnBrk="0" hangingPunct="0">
                  <a:defRPr sz="2200">
                    <a:solidFill>
                      <a:schemeClr val="tx1"/>
                    </a:solidFill>
                    <a:latin typeface="Times New Roman" pitchFamily="18" charset="0"/>
                  </a:defRPr>
                </a:lvl3pPr>
                <a:lvl4pPr marL="1600200" indent="-228600" eaLnBrk="0" hangingPunct="0">
                  <a:defRPr sz="2200">
                    <a:solidFill>
                      <a:schemeClr val="tx1"/>
                    </a:solidFill>
                    <a:latin typeface="Times New Roman" pitchFamily="18" charset="0"/>
                  </a:defRPr>
                </a:lvl4pPr>
                <a:lvl5pPr marL="2057400" indent="-228600" eaLnBrk="0" hangingPunct="0">
                  <a:defRPr sz="2200">
                    <a:solidFill>
                      <a:schemeClr val="tx1"/>
                    </a:solidFill>
                    <a:latin typeface="Times New Roman" pitchFamily="18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200">
                    <a:solidFill>
                      <a:schemeClr val="tx1"/>
                    </a:solidFill>
                    <a:latin typeface="Times New Roman" pitchFamily="18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200">
                    <a:solidFill>
                      <a:schemeClr val="tx1"/>
                    </a:solidFill>
                    <a:latin typeface="Times New Roman" pitchFamily="18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200">
                    <a:solidFill>
                      <a:schemeClr val="tx1"/>
                    </a:solidFill>
                    <a:latin typeface="Times New Roman" pitchFamily="18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200">
                    <a:solidFill>
                      <a:schemeClr val="tx1"/>
                    </a:solidFill>
                    <a:latin typeface="Times New Roman" pitchFamily="18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en-US" sz="2800" dirty="0"/>
                  <a:t>	4.  </a:t>
                </a:r>
                <a:r>
                  <a:rPr lang="en-US" sz="2800" dirty="0">
                    <a:solidFill>
                      <a:srgbClr val="0000FA"/>
                    </a:solidFill>
                  </a:rPr>
                  <a:t>x</a:t>
                </a:r>
                <a:r>
                  <a:rPr lang="en-US" sz="2800" dirty="0"/>
                  <a:t>   =  ( </a:t>
                </a:r>
                <a:r>
                  <a:rPr lang="en-US" sz="2800" dirty="0">
                    <a:sym typeface="Symbol" pitchFamily="18" charset="2"/>
                  </a:rPr>
                  <a:t></a:t>
                </a:r>
                <a:r>
                  <a:rPr lang="en-US" sz="2800" baseline="-25000" dirty="0">
                    <a:sym typeface="Symbol" pitchFamily="18" charset="2"/>
                  </a:rPr>
                  <a:t>A</a:t>
                </a:r>
                <a:r>
                  <a:rPr lang="en-US" sz="2800" dirty="0">
                    <a:sym typeface="Symbol" pitchFamily="18" charset="2"/>
                  </a:rPr>
                  <a:t> x  </a:t>
                </a:r>
                <a:r>
                  <a:rPr lang="en-US" sz="2800" dirty="0" err="1">
                    <a:sym typeface="Symbol" pitchFamily="18" charset="2"/>
                  </a:rPr>
                  <a:t>dA</a:t>
                </a:r>
                <a:r>
                  <a:rPr lang="en-US" sz="2800" dirty="0">
                    <a:sym typeface="Symbol" pitchFamily="18" charset="2"/>
                  </a:rPr>
                  <a:t> ) / ( </a:t>
                </a:r>
                <a:r>
                  <a:rPr lang="en-US" sz="2800" baseline="-25000" dirty="0">
                    <a:sym typeface="Symbol" pitchFamily="18" charset="2"/>
                  </a:rPr>
                  <a:t>A</a:t>
                </a:r>
                <a:r>
                  <a:rPr lang="en-US" sz="2800" dirty="0">
                    <a:sym typeface="Symbol" pitchFamily="18" charset="2"/>
                  </a:rPr>
                  <a:t> </a:t>
                </a:r>
                <a:r>
                  <a:rPr lang="en-US" sz="2800" dirty="0" err="1">
                    <a:sym typeface="Symbol" pitchFamily="18" charset="2"/>
                  </a:rPr>
                  <a:t>dA</a:t>
                </a:r>
                <a:r>
                  <a:rPr lang="en-US" sz="2800" dirty="0">
                    <a:sym typeface="Symbol" pitchFamily="18" charset="2"/>
                  </a:rPr>
                  <a:t> )</a:t>
                </a:r>
              </a:p>
            </p:txBody>
          </p:sp>
          <p:sp>
            <p:nvSpPr>
              <p:cNvPr id="14367" name="Line 6"/>
              <p:cNvSpPr>
                <a:spLocks noChangeShapeType="1"/>
              </p:cNvSpPr>
              <p:nvPr/>
            </p:nvSpPr>
            <p:spPr bwMode="auto">
              <a:xfrm>
                <a:off x="859650" y="1381125"/>
                <a:ext cx="152400" cy="0"/>
              </a:xfrm>
              <a:prstGeom prst="line">
                <a:avLst/>
              </a:prstGeom>
              <a:noFill/>
              <a:ln w="9525">
                <a:solidFill>
                  <a:srgbClr val="0000FA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14369" name="Text Box 8"/>
              <p:cNvSpPr txBox="1">
                <a:spLocks noChangeArrowheads="1"/>
              </p:cNvSpPr>
              <p:nvPr/>
            </p:nvSpPr>
            <p:spPr bwMode="auto">
              <a:xfrm>
                <a:off x="2169264" y="1115546"/>
                <a:ext cx="349249" cy="45720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200">
                    <a:solidFill>
                      <a:schemeClr val="tx1"/>
                    </a:solidFill>
                    <a:latin typeface="Times New Roman" pitchFamily="18" charset="0"/>
                  </a:defRPr>
                </a:lvl1pPr>
                <a:lvl2pPr marL="742950" indent="-285750" eaLnBrk="0" hangingPunct="0">
                  <a:defRPr sz="2200">
                    <a:solidFill>
                      <a:schemeClr val="tx1"/>
                    </a:solidFill>
                    <a:latin typeface="Times New Roman" pitchFamily="18" charset="0"/>
                  </a:defRPr>
                </a:lvl2pPr>
                <a:lvl3pPr marL="1143000" indent="-228600" eaLnBrk="0" hangingPunct="0">
                  <a:defRPr sz="2200">
                    <a:solidFill>
                      <a:schemeClr val="tx1"/>
                    </a:solidFill>
                    <a:latin typeface="Times New Roman" pitchFamily="18" charset="0"/>
                  </a:defRPr>
                </a:lvl3pPr>
                <a:lvl4pPr marL="1600200" indent="-228600" eaLnBrk="0" hangingPunct="0">
                  <a:defRPr sz="2200">
                    <a:solidFill>
                      <a:schemeClr val="tx1"/>
                    </a:solidFill>
                    <a:latin typeface="Times New Roman" pitchFamily="18" charset="0"/>
                  </a:defRPr>
                </a:lvl4pPr>
                <a:lvl5pPr marL="2057400" indent="-228600" eaLnBrk="0" hangingPunct="0">
                  <a:defRPr sz="2200">
                    <a:solidFill>
                      <a:schemeClr val="tx1"/>
                    </a:solidFill>
                    <a:latin typeface="Times New Roman" pitchFamily="18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200">
                    <a:solidFill>
                      <a:schemeClr val="tx1"/>
                    </a:solidFill>
                    <a:latin typeface="Times New Roman" pitchFamily="18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200">
                    <a:solidFill>
                      <a:schemeClr val="tx1"/>
                    </a:solidFill>
                    <a:latin typeface="Times New Roman" pitchFamily="18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200">
                    <a:solidFill>
                      <a:schemeClr val="tx1"/>
                    </a:solidFill>
                    <a:latin typeface="Times New Roman" pitchFamily="18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200">
                    <a:solidFill>
                      <a:schemeClr val="tx1"/>
                    </a:solidFill>
                    <a:latin typeface="Times New Roman" pitchFamily="18" charset="0"/>
                  </a:defRPr>
                </a:lvl9pPr>
              </a:lstStyle>
              <a:p>
                <a:pPr eaLnBrk="1" hangingPunct="1"/>
                <a:r>
                  <a:rPr lang="en-US" sz="2400" dirty="0"/>
                  <a:t>~</a:t>
                </a:r>
              </a:p>
            </p:txBody>
          </p:sp>
        </p:grpSp>
        <p:grpSp>
          <p:nvGrpSpPr>
            <p:cNvPr id="14357" name="Group 41"/>
            <p:cNvGrpSpPr>
              <a:grpSpLocks/>
            </p:cNvGrpSpPr>
            <p:nvPr/>
          </p:nvGrpSpPr>
          <p:grpSpPr bwMode="auto">
            <a:xfrm>
              <a:off x="914400" y="1981200"/>
              <a:ext cx="7924800" cy="1724025"/>
              <a:chOff x="685800" y="1981200"/>
              <a:chExt cx="7924800" cy="1724025"/>
            </a:xfrm>
          </p:grpSpPr>
          <p:sp>
            <p:nvSpPr>
              <p:cNvPr id="14358" name="Text Box 12"/>
              <p:cNvSpPr txBox="1">
                <a:spLocks noChangeArrowheads="1"/>
              </p:cNvSpPr>
              <p:nvPr/>
            </p:nvSpPr>
            <p:spPr bwMode="auto">
              <a:xfrm>
                <a:off x="685800" y="1981200"/>
                <a:ext cx="7924800" cy="17240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2200">
                    <a:solidFill>
                      <a:schemeClr val="tx1"/>
                    </a:solidFill>
                    <a:latin typeface="Times New Roman" pitchFamily="18" charset="0"/>
                  </a:defRPr>
                </a:lvl1pPr>
                <a:lvl2pPr marL="742950" indent="-285750" eaLnBrk="0" hangingPunct="0">
                  <a:defRPr sz="2200">
                    <a:solidFill>
                      <a:schemeClr val="tx1"/>
                    </a:solidFill>
                    <a:latin typeface="Times New Roman" pitchFamily="18" charset="0"/>
                  </a:defRPr>
                </a:lvl2pPr>
                <a:lvl3pPr marL="1143000" indent="-228600" eaLnBrk="0" hangingPunct="0">
                  <a:defRPr sz="2200">
                    <a:solidFill>
                      <a:schemeClr val="tx1"/>
                    </a:solidFill>
                    <a:latin typeface="Times New Roman" pitchFamily="18" charset="0"/>
                  </a:defRPr>
                </a:lvl3pPr>
                <a:lvl4pPr marL="1600200" indent="-228600" eaLnBrk="0" hangingPunct="0">
                  <a:defRPr sz="2200">
                    <a:solidFill>
                      <a:schemeClr val="tx1"/>
                    </a:solidFill>
                    <a:latin typeface="Times New Roman" pitchFamily="18" charset="0"/>
                  </a:defRPr>
                </a:lvl4pPr>
                <a:lvl5pPr marL="2057400" indent="-228600" eaLnBrk="0" hangingPunct="0">
                  <a:defRPr sz="2200">
                    <a:solidFill>
                      <a:schemeClr val="tx1"/>
                    </a:solidFill>
                    <a:latin typeface="Times New Roman" pitchFamily="18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200">
                    <a:solidFill>
                      <a:schemeClr val="tx1"/>
                    </a:solidFill>
                    <a:latin typeface="Times New Roman" pitchFamily="18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200">
                    <a:solidFill>
                      <a:schemeClr val="tx1"/>
                    </a:solidFill>
                    <a:latin typeface="Times New Roman" pitchFamily="18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200">
                    <a:solidFill>
                      <a:schemeClr val="tx1"/>
                    </a:solidFill>
                    <a:latin typeface="Times New Roman" pitchFamily="18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200">
                    <a:solidFill>
                      <a:schemeClr val="tx1"/>
                    </a:solidFill>
                    <a:latin typeface="Times New Roman" pitchFamily="18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en-US" sz="2800" dirty="0"/>
                  <a:t>	 </a:t>
                </a:r>
                <a:r>
                  <a:rPr lang="en-US" sz="2800" baseline="-25000" dirty="0"/>
                  <a:t>0</a:t>
                </a:r>
                <a:r>
                  <a:rPr lang="en-US" sz="2800" dirty="0">
                    <a:sym typeface="Symbol" pitchFamily="18" charset="2"/>
                  </a:rPr>
                  <a:t>  x (</a:t>
                </a:r>
                <a:r>
                  <a:rPr lang="en-US" sz="2800" dirty="0">
                    <a:cs typeface="Times New Roman" pitchFamily="18" charset="0"/>
                  </a:rPr>
                  <a:t>x</a:t>
                </a:r>
                <a:r>
                  <a:rPr lang="en-US" sz="2800" baseline="30000" dirty="0">
                    <a:cs typeface="Times New Roman" pitchFamily="18" charset="0"/>
                  </a:rPr>
                  <a:t>3</a:t>
                </a:r>
                <a:r>
                  <a:rPr lang="en-US" sz="2800" dirty="0">
                    <a:cs typeface="Times New Roman" pitchFamily="18" charset="0"/>
                  </a:rPr>
                  <a:t> ) d x	     1/5 [ x</a:t>
                </a:r>
                <a:r>
                  <a:rPr lang="en-US" sz="2800" baseline="30000" dirty="0">
                    <a:cs typeface="Times New Roman" pitchFamily="18" charset="0"/>
                  </a:rPr>
                  <a:t>5</a:t>
                </a:r>
                <a:r>
                  <a:rPr lang="en-US" sz="2800" dirty="0">
                    <a:cs typeface="Times New Roman" pitchFamily="18" charset="0"/>
                  </a:rPr>
                  <a:t> ]</a:t>
                </a:r>
                <a:r>
                  <a:rPr lang="en-US" sz="2800" baseline="30000" dirty="0">
                    <a:cs typeface="Times New Roman" pitchFamily="18" charset="0"/>
                  </a:rPr>
                  <a:t>1</a:t>
                </a:r>
                <a:endParaRPr lang="en-US" sz="2800" dirty="0"/>
              </a:p>
              <a:p>
                <a:pPr eaLnBrk="1" hangingPunct="1">
                  <a:spcBef>
                    <a:spcPct val="50000"/>
                  </a:spcBef>
                </a:pPr>
                <a:r>
                  <a:rPr lang="en-US" sz="2800" dirty="0"/>
                  <a:t>	 </a:t>
                </a:r>
                <a:r>
                  <a:rPr lang="en-US" sz="2800" baseline="-25000" dirty="0"/>
                  <a:t>0</a:t>
                </a:r>
                <a:r>
                  <a:rPr lang="en-US" sz="2800" dirty="0">
                    <a:sym typeface="Symbol" pitchFamily="18" charset="2"/>
                  </a:rPr>
                  <a:t>  (</a:t>
                </a:r>
                <a:r>
                  <a:rPr lang="en-US" sz="2800" dirty="0">
                    <a:cs typeface="Times New Roman" pitchFamily="18" charset="0"/>
                  </a:rPr>
                  <a:t>x</a:t>
                </a:r>
                <a:r>
                  <a:rPr lang="en-US" sz="2800" baseline="30000" dirty="0">
                    <a:cs typeface="Times New Roman" pitchFamily="18" charset="0"/>
                  </a:rPr>
                  <a:t>3</a:t>
                </a:r>
                <a:r>
                  <a:rPr lang="en-US" sz="2800" dirty="0">
                    <a:cs typeface="Times New Roman" pitchFamily="18" charset="0"/>
                  </a:rPr>
                  <a:t> ) d x                 1/4 [ x</a:t>
                </a:r>
                <a:r>
                  <a:rPr lang="en-US" sz="2800" baseline="30000" dirty="0">
                    <a:cs typeface="Times New Roman" pitchFamily="18" charset="0"/>
                  </a:rPr>
                  <a:t>4</a:t>
                </a:r>
                <a:r>
                  <a:rPr lang="en-US" sz="2800" dirty="0">
                    <a:cs typeface="Times New Roman" pitchFamily="18" charset="0"/>
                  </a:rPr>
                  <a:t> ]</a:t>
                </a:r>
                <a:r>
                  <a:rPr lang="en-US" sz="2800" baseline="30000" dirty="0">
                    <a:cs typeface="Times New Roman" pitchFamily="18" charset="0"/>
                  </a:rPr>
                  <a:t>1</a:t>
                </a:r>
              </a:p>
              <a:p>
                <a:pPr eaLnBrk="1" hangingPunct="1">
                  <a:spcBef>
                    <a:spcPct val="50000"/>
                  </a:spcBef>
                </a:pPr>
                <a:r>
                  <a:rPr lang="en-US" sz="2400" dirty="0">
                    <a:cs typeface="Times New Roman" pitchFamily="18" charset="0"/>
                  </a:rPr>
                  <a:t>    =  ( 1/5) / ( 1/4)  </a:t>
                </a:r>
                <a:r>
                  <a:rPr lang="en-US" sz="2400" dirty="0">
                    <a:solidFill>
                      <a:schemeClr val="tx2"/>
                    </a:solidFill>
                    <a:cs typeface="Times New Roman" pitchFamily="18" charset="0"/>
                  </a:rPr>
                  <a:t>=</a:t>
                </a:r>
                <a:r>
                  <a:rPr lang="en-US" sz="2400" dirty="0">
                    <a:solidFill>
                      <a:srgbClr val="66FFFF"/>
                    </a:solidFill>
                    <a:cs typeface="Times New Roman" pitchFamily="18" charset="0"/>
                  </a:rPr>
                  <a:t>   </a:t>
                </a:r>
                <a:r>
                  <a:rPr lang="en-US" sz="2400" dirty="0">
                    <a:solidFill>
                      <a:srgbClr val="0000FA"/>
                    </a:solidFill>
                    <a:cs typeface="Times New Roman" pitchFamily="18" charset="0"/>
                  </a:rPr>
                  <a:t>0.8  m</a:t>
                </a:r>
              </a:p>
            </p:txBody>
          </p:sp>
          <p:sp>
            <p:nvSpPr>
              <p:cNvPr id="14359" name="Text Box 15"/>
              <p:cNvSpPr txBox="1">
                <a:spLocks noChangeArrowheads="1"/>
              </p:cNvSpPr>
              <p:nvPr/>
            </p:nvSpPr>
            <p:spPr bwMode="auto">
              <a:xfrm>
                <a:off x="1885950" y="2695575"/>
                <a:ext cx="304800" cy="3810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2200">
                    <a:solidFill>
                      <a:schemeClr val="tx1"/>
                    </a:solidFill>
                    <a:latin typeface="Times New Roman" pitchFamily="18" charset="0"/>
                  </a:defRPr>
                </a:lvl1pPr>
                <a:lvl2pPr marL="742950" indent="-285750" eaLnBrk="0" hangingPunct="0">
                  <a:defRPr sz="2200">
                    <a:solidFill>
                      <a:schemeClr val="tx1"/>
                    </a:solidFill>
                    <a:latin typeface="Times New Roman" pitchFamily="18" charset="0"/>
                  </a:defRPr>
                </a:lvl2pPr>
                <a:lvl3pPr marL="1143000" indent="-228600" eaLnBrk="0" hangingPunct="0">
                  <a:defRPr sz="2200">
                    <a:solidFill>
                      <a:schemeClr val="tx1"/>
                    </a:solidFill>
                    <a:latin typeface="Times New Roman" pitchFamily="18" charset="0"/>
                  </a:defRPr>
                </a:lvl3pPr>
                <a:lvl4pPr marL="1600200" indent="-228600" eaLnBrk="0" hangingPunct="0">
                  <a:defRPr sz="2200">
                    <a:solidFill>
                      <a:schemeClr val="tx1"/>
                    </a:solidFill>
                    <a:latin typeface="Times New Roman" pitchFamily="18" charset="0"/>
                  </a:defRPr>
                </a:lvl4pPr>
                <a:lvl5pPr marL="2057400" indent="-228600" eaLnBrk="0" hangingPunct="0">
                  <a:defRPr sz="2200">
                    <a:solidFill>
                      <a:schemeClr val="tx1"/>
                    </a:solidFill>
                    <a:latin typeface="Times New Roman" pitchFamily="18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200">
                    <a:solidFill>
                      <a:schemeClr val="tx1"/>
                    </a:solidFill>
                    <a:latin typeface="Times New Roman" pitchFamily="18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200">
                    <a:solidFill>
                      <a:schemeClr val="tx1"/>
                    </a:solidFill>
                    <a:latin typeface="Times New Roman" pitchFamily="18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200">
                    <a:solidFill>
                      <a:schemeClr val="tx1"/>
                    </a:solidFill>
                    <a:latin typeface="Times New Roman" pitchFamily="18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200">
                    <a:solidFill>
                      <a:schemeClr val="tx1"/>
                    </a:solidFill>
                    <a:latin typeface="Times New Roman" pitchFamily="18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en-US" sz="2800" baseline="30000"/>
                  <a:t>1</a:t>
                </a:r>
              </a:p>
            </p:txBody>
          </p:sp>
          <p:sp>
            <p:nvSpPr>
              <p:cNvPr id="14360" name="Text Box 16"/>
              <p:cNvSpPr txBox="1">
                <a:spLocks noChangeArrowheads="1"/>
              </p:cNvSpPr>
              <p:nvPr/>
            </p:nvSpPr>
            <p:spPr bwMode="auto">
              <a:xfrm>
                <a:off x="990600" y="2438400"/>
                <a:ext cx="336550" cy="42703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2200">
                    <a:solidFill>
                      <a:schemeClr val="tx1"/>
                    </a:solidFill>
                    <a:latin typeface="Times New Roman" pitchFamily="18" charset="0"/>
                  </a:defRPr>
                </a:lvl1pPr>
                <a:lvl2pPr marL="742950" indent="-285750" eaLnBrk="0" hangingPunct="0">
                  <a:defRPr sz="2200">
                    <a:solidFill>
                      <a:schemeClr val="tx1"/>
                    </a:solidFill>
                    <a:latin typeface="Times New Roman" pitchFamily="18" charset="0"/>
                  </a:defRPr>
                </a:lvl2pPr>
                <a:lvl3pPr marL="1143000" indent="-228600" eaLnBrk="0" hangingPunct="0">
                  <a:defRPr sz="2200">
                    <a:solidFill>
                      <a:schemeClr val="tx1"/>
                    </a:solidFill>
                    <a:latin typeface="Times New Roman" pitchFamily="18" charset="0"/>
                  </a:defRPr>
                </a:lvl3pPr>
                <a:lvl4pPr marL="1600200" indent="-228600" eaLnBrk="0" hangingPunct="0">
                  <a:defRPr sz="2200">
                    <a:solidFill>
                      <a:schemeClr val="tx1"/>
                    </a:solidFill>
                    <a:latin typeface="Times New Roman" pitchFamily="18" charset="0"/>
                  </a:defRPr>
                </a:lvl4pPr>
                <a:lvl5pPr marL="2057400" indent="-228600" eaLnBrk="0" hangingPunct="0">
                  <a:defRPr sz="2200">
                    <a:solidFill>
                      <a:schemeClr val="tx1"/>
                    </a:solidFill>
                    <a:latin typeface="Times New Roman" pitchFamily="18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200">
                    <a:solidFill>
                      <a:schemeClr val="tx1"/>
                    </a:solidFill>
                    <a:latin typeface="Times New Roman" pitchFamily="18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200">
                    <a:solidFill>
                      <a:schemeClr val="tx1"/>
                    </a:solidFill>
                    <a:latin typeface="Times New Roman" pitchFamily="18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200">
                    <a:solidFill>
                      <a:schemeClr val="tx1"/>
                    </a:solidFill>
                    <a:latin typeface="Times New Roman" pitchFamily="18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200">
                    <a:solidFill>
                      <a:schemeClr val="tx1"/>
                    </a:solidFill>
                    <a:latin typeface="Times New Roman" pitchFamily="18" charset="0"/>
                  </a:defRPr>
                </a:lvl9pPr>
              </a:lstStyle>
              <a:p>
                <a:pPr eaLnBrk="1" hangingPunct="1"/>
                <a:r>
                  <a:rPr lang="en-US">
                    <a:cs typeface="Times New Roman" pitchFamily="18" charset="0"/>
                  </a:rPr>
                  <a:t>=</a:t>
                </a:r>
                <a:endParaRPr lang="en-US"/>
              </a:p>
            </p:txBody>
          </p:sp>
          <p:sp>
            <p:nvSpPr>
              <p:cNvPr id="14361" name="Text Box 17"/>
              <p:cNvSpPr txBox="1">
                <a:spLocks noChangeArrowheads="1"/>
              </p:cNvSpPr>
              <p:nvPr/>
            </p:nvSpPr>
            <p:spPr bwMode="auto">
              <a:xfrm>
                <a:off x="4114800" y="2438400"/>
                <a:ext cx="336550" cy="42703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2200">
                    <a:solidFill>
                      <a:schemeClr val="tx1"/>
                    </a:solidFill>
                    <a:latin typeface="Times New Roman" pitchFamily="18" charset="0"/>
                  </a:defRPr>
                </a:lvl1pPr>
                <a:lvl2pPr marL="742950" indent="-285750" eaLnBrk="0" hangingPunct="0">
                  <a:defRPr sz="2200">
                    <a:solidFill>
                      <a:schemeClr val="tx1"/>
                    </a:solidFill>
                    <a:latin typeface="Times New Roman" pitchFamily="18" charset="0"/>
                  </a:defRPr>
                </a:lvl2pPr>
                <a:lvl3pPr marL="1143000" indent="-228600" eaLnBrk="0" hangingPunct="0">
                  <a:defRPr sz="2200">
                    <a:solidFill>
                      <a:schemeClr val="tx1"/>
                    </a:solidFill>
                    <a:latin typeface="Times New Roman" pitchFamily="18" charset="0"/>
                  </a:defRPr>
                </a:lvl3pPr>
                <a:lvl4pPr marL="1600200" indent="-228600" eaLnBrk="0" hangingPunct="0">
                  <a:defRPr sz="2200">
                    <a:solidFill>
                      <a:schemeClr val="tx1"/>
                    </a:solidFill>
                    <a:latin typeface="Times New Roman" pitchFamily="18" charset="0"/>
                  </a:defRPr>
                </a:lvl4pPr>
                <a:lvl5pPr marL="2057400" indent="-228600" eaLnBrk="0" hangingPunct="0">
                  <a:defRPr sz="2200">
                    <a:solidFill>
                      <a:schemeClr val="tx1"/>
                    </a:solidFill>
                    <a:latin typeface="Times New Roman" pitchFamily="18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200">
                    <a:solidFill>
                      <a:schemeClr val="tx1"/>
                    </a:solidFill>
                    <a:latin typeface="Times New Roman" pitchFamily="18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200">
                    <a:solidFill>
                      <a:schemeClr val="tx1"/>
                    </a:solidFill>
                    <a:latin typeface="Times New Roman" pitchFamily="18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200">
                    <a:solidFill>
                      <a:schemeClr val="tx1"/>
                    </a:solidFill>
                    <a:latin typeface="Times New Roman" pitchFamily="18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200">
                    <a:solidFill>
                      <a:schemeClr val="tx1"/>
                    </a:solidFill>
                    <a:latin typeface="Times New Roman" pitchFamily="18" charset="0"/>
                  </a:defRPr>
                </a:lvl9pPr>
              </a:lstStyle>
              <a:p>
                <a:pPr eaLnBrk="1" hangingPunct="1"/>
                <a:r>
                  <a:rPr lang="en-US">
                    <a:cs typeface="Times New Roman" pitchFamily="18" charset="0"/>
                  </a:rPr>
                  <a:t>=</a:t>
                </a:r>
                <a:endParaRPr lang="en-US"/>
              </a:p>
            </p:txBody>
          </p:sp>
          <p:sp>
            <p:nvSpPr>
              <p:cNvPr id="14362" name="Text Box 18"/>
              <p:cNvSpPr txBox="1">
                <a:spLocks noChangeArrowheads="1"/>
              </p:cNvSpPr>
              <p:nvPr/>
            </p:nvSpPr>
            <p:spPr bwMode="auto">
              <a:xfrm>
                <a:off x="1905000" y="1981200"/>
                <a:ext cx="304800" cy="37941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2200">
                    <a:solidFill>
                      <a:schemeClr val="tx1"/>
                    </a:solidFill>
                    <a:latin typeface="Times New Roman" pitchFamily="18" charset="0"/>
                  </a:defRPr>
                </a:lvl1pPr>
                <a:lvl2pPr marL="742950" indent="-285750" eaLnBrk="0" hangingPunct="0">
                  <a:defRPr sz="2200">
                    <a:solidFill>
                      <a:schemeClr val="tx1"/>
                    </a:solidFill>
                    <a:latin typeface="Times New Roman" pitchFamily="18" charset="0"/>
                  </a:defRPr>
                </a:lvl2pPr>
                <a:lvl3pPr marL="1143000" indent="-228600" eaLnBrk="0" hangingPunct="0">
                  <a:defRPr sz="2200">
                    <a:solidFill>
                      <a:schemeClr val="tx1"/>
                    </a:solidFill>
                    <a:latin typeface="Times New Roman" pitchFamily="18" charset="0"/>
                  </a:defRPr>
                </a:lvl3pPr>
                <a:lvl4pPr marL="1600200" indent="-228600" eaLnBrk="0" hangingPunct="0">
                  <a:defRPr sz="2200">
                    <a:solidFill>
                      <a:schemeClr val="tx1"/>
                    </a:solidFill>
                    <a:latin typeface="Times New Roman" pitchFamily="18" charset="0"/>
                  </a:defRPr>
                </a:lvl4pPr>
                <a:lvl5pPr marL="2057400" indent="-228600" eaLnBrk="0" hangingPunct="0">
                  <a:defRPr sz="2200">
                    <a:solidFill>
                      <a:schemeClr val="tx1"/>
                    </a:solidFill>
                    <a:latin typeface="Times New Roman" pitchFamily="18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200">
                    <a:solidFill>
                      <a:schemeClr val="tx1"/>
                    </a:solidFill>
                    <a:latin typeface="Times New Roman" pitchFamily="18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200">
                    <a:solidFill>
                      <a:schemeClr val="tx1"/>
                    </a:solidFill>
                    <a:latin typeface="Times New Roman" pitchFamily="18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200">
                    <a:solidFill>
                      <a:schemeClr val="tx1"/>
                    </a:solidFill>
                    <a:latin typeface="Times New Roman" pitchFamily="18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200">
                    <a:solidFill>
                      <a:schemeClr val="tx1"/>
                    </a:solidFill>
                    <a:latin typeface="Times New Roman" pitchFamily="18" charset="0"/>
                  </a:defRPr>
                </a:lvl9pPr>
              </a:lstStyle>
              <a:p>
                <a:r>
                  <a:rPr lang="en-US" sz="2800" baseline="30000"/>
                  <a:t>1</a:t>
                </a:r>
              </a:p>
            </p:txBody>
          </p:sp>
          <p:cxnSp>
            <p:nvCxnSpPr>
              <p:cNvPr id="14363" name="Straight Connector 27"/>
              <p:cNvCxnSpPr>
                <a:cxnSpLocks noChangeShapeType="1"/>
              </p:cNvCxnSpPr>
              <p:nvPr/>
            </p:nvCxnSpPr>
            <p:spPr bwMode="auto">
              <a:xfrm>
                <a:off x="1495425" y="2590800"/>
                <a:ext cx="2438400" cy="1588"/>
              </a:xfrm>
              <a:prstGeom prst="line">
                <a:avLst/>
              </a:prstGeom>
              <a:noFill/>
              <a:ln w="9525" algn="ctr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14364" name="Straight Connector 29"/>
              <p:cNvCxnSpPr>
                <a:cxnSpLocks noChangeShapeType="1"/>
              </p:cNvCxnSpPr>
              <p:nvPr/>
            </p:nvCxnSpPr>
            <p:spPr bwMode="auto">
              <a:xfrm>
                <a:off x="4648200" y="2667000"/>
                <a:ext cx="1828800" cy="1588"/>
              </a:xfrm>
              <a:prstGeom prst="line">
                <a:avLst/>
              </a:prstGeom>
              <a:noFill/>
              <a:ln w="9525" algn="ctr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sp>
            <p:nvSpPr>
              <p:cNvPr id="14365" name="Rectangle 37"/>
              <p:cNvSpPr>
                <a:spLocks noChangeArrowheads="1"/>
              </p:cNvSpPr>
              <p:nvPr/>
            </p:nvSpPr>
            <p:spPr bwMode="auto">
              <a:xfrm>
                <a:off x="6115724" y="2293263"/>
                <a:ext cx="325730" cy="4308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dirty="0"/>
                  <a:t>0</a:t>
                </a:r>
              </a:p>
            </p:txBody>
          </p:sp>
          <p:sp>
            <p:nvSpPr>
              <p:cNvPr id="14366" name="Rectangle 38"/>
              <p:cNvSpPr>
                <a:spLocks noChangeArrowheads="1"/>
              </p:cNvSpPr>
              <p:nvPr/>
            </p:nvSpPr>
            <p:spPr bwMode="auto">
              <a:xfrm>
                <a:off x="6073465" y="2905125"/>
                <a:ext cx="325730" cy="4308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dirty="0"/>
                  <a:t>0</a:t>
                </a:r>
              </a:p>
            </p:txBody>
          </p:sp>
        </p:grpSp>
      </p:grpSp>
      <p:grpSp>
        <p:nvGrpSpPr>
          <p:cNvPr id="5" name="Group 42"/>
          <p:cNvGrpSpPr>
            <a:grpSpLocks/>
          </p:cNvGrpSpPr>
          <p:nvPr/>
        </p:nvGrpSpPr>
        <p:grpSpPr bwMode="auto">
          <a:xfrm>
            <a:off x="914400" y="4419600"/>
            <a:ext cx="7924800" cy="1833739"/>
            <a:chOff x="457200" y="4438649"/>
            <a:chExt cx="7924800" cy="1833105"/>
          </a:xfrm>
        </p:grpSpPr>
        <p:sp>
          <p:nvSpPr>
            <p:cNvPr id="14349" name="Text Box 28"/>
            <p:cNvSpPr txBox="1">
              <a:spLocks noChangeArrowheads="1"/>
            </p:cNvSpPr>
            <p:nvPr/>
          </p:nvSpPr>
          <p:spPr bwMode="auto">
            <a:xfrm>
              <a:off x="457200" y="4876800"/>
              <a:ext cx="762000" cy="519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2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defRPr sz="22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defRPr sz="22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defRPr sz="22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defRPr sz="22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2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2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2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2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hangingPunct="1"/>
              <a:r>
                <a:rPr lang="en-US" sz="2800" dirty="0">
                  <a:solidFill>
                    <a:srgbClr val="0000FA"/>
                  </a:solidFill>
                </a:rPr>
                <a:t>y</a:t>
              </a:r>
              <a:r>
                <a:rPr lang="en-US" sz="2800" b="1" dirty="0">
                  <a:solidFill>
                    <a:srgbClr val="00FFFF"/>
                  </a:solidFill>
                </a:rPr>
                <a:t> </a:t>
              </a:r>
              <a:r>
                <a:rPr lang="en-US" sz="2800" b="1" dirty="0"/>
                <a:t> </a:t>
              </a:r>
              <a:r>
                <a:rPr lang="en-US" sz="2800" dirty="0">
                  <a:cs typeface="Times New Roman" pitchFamily="18" charset="0"/>
                </a:rPr>
                <a:t>=</a:t>
              </a:r>
            </a:p>
          </p:txBody>
        </p:sp>
        <p:sp>
          <p:nvSpPr>
            <p:cNvPr id="14343" name="Text Box 20"/>
            <p:cNvSpPr txBox="1">
              <a:spLocks noChangeArrowheads="1"/>
            </p:cNvSpPr>
            <p:nvPr/>
          </p:nvSpPr>
          <p:spPr bwMode="auto">
            <a:xfrm>
              <a:off x="3390900" y="4533899"/>
              <a:ext cx="304800" cy="381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2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defRPr sz="22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defRPr sz="22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defRPr sz="22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defRPr sz="22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2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2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2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2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r>
                <a:rPr lang="en-US" sz="2800" baseline="30000"/>
                <a:t>1</a:t>
              </a:r>
            </a:p>
          </p:txBody>
        </p:sp>
        <p:sp>
          <p:nvSpPr>
            <p:cNvPr id="14345" name="Text Box 23"/>
            <p:cNvSpPr txBox="1">
              <a:spLocks noChangeArrowheads="1"/>
            </p:cNvSpPr>
            <p:nvPr/>
          </p:nvSpPr>
          <p:spPr bwMode="auto">
            <a:xfrm>
              <a:off x="685800" y="4571999"/>
              <a:ext cx="7696200" cy="11691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22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defRPr sz="22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defRPr sz="22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defRPr sz="22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defRPr sz="22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2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2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2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2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sz="2800" dirty="0"/>
                <a:t>       </a:t>
              </a:r>
              <a:r>
                <a:rPr lang="en-US" sz="2800" dirty="0">
                  <a:sym typeface="Symbol" pitchFamily="18" charset="2"/>
                </a:rPr>
                <a:t></a:t>
              </a:r>
              <a:r>
                <a:rPr lang="en-US" sz="2800" baseline="-25000" dirty="0">
                  <a:sym typeface="Symbol" pitchFamily="18" charset="2"/>
                </a:rPr>
                <a:t>A</a:t>
              </a:r>
              <a:r>
                <a:rPr lang="en-US" sz="2800" dirty="0">
                  <a:sym typeface="Symbol" pitchFamily="18" charset="2"/>
                </a:rPr>
                <a:t>  y </a:t>
              </a:r>
              <a:r>
                <a:rPr lang="en-US" sz="2800" dirty="0" err="1">
                  <a:sym typeface="Symbol" pitchFamily="18" charset="2"/>
                </a:rPr>
                <a:t>dA</a:t>
              </a:r>
              <a:r>
                <a:rPr lang="en-US" sz="2800" dirty="0">
                  <a:sym typeface="Symbol" pitchFamily="18" charset="2"/>
                </a:rPr>
                <a:t>        </a:t>
              </a:r>
              <a:r>
                <a:rPr lang="en-US" sz="2800" baseline="-25000" dirty="0"/>
                <a:t>0 </a:t>
              </a:r>
              <a:r>
                <a:rPr lang="en-US" sz="2800" dirty="0">
                  <a:sym typeface="Symbol" pitchFamily="18" charset="2"/>
                </a:rPr>
                <a:t></a:t>
              </a:r>
              <a:r>
                <a:rPr lang="en-US" sz="2800" dirty="0"/>
                <a:t> (</a:t>
              </a:r>
              <a:r>
                <a:rPr lang="en-US" sz="2800" dirty="0">
                  <a:cs typeface="Times New Roman" pitchFamily="18" charset="0"/>
                </a:rPr>
                <a:t>x</a:t>
              </a:r>
              <a:r>
                <a:rPr lang="en-US" sz="2800" baseline="30000" dirty="0">
                  <a:cs typeface="Times New Roman" pitchFamily="18" charset="0"/>
                </a:rPr>
                <a:t>3 </a:t>
              </a:r>
              <a:r>
                <a:rPr lang="en-US" sz="2800" dirty="0">
                  <a:cs typeface="Times New Roman" pitchFamily="18" charset="0"/>
                </a:rPr>
                <a:t>/ 2) </a:t>
              </a:r>
              <a:r>
                <a:rPr lang="en-US" sz="2800" dirty="0">
                  <a:sym typeface="Symbol" pitchFamily="18" charset="2"/>
                </a:rPr>
                <a:t>( </a:t>
              </a:r>
              <a:r>
                <a:rPr lang="en-US" sz="2800" dirty="0">
                  <a:cs typeface="Times New Roman" pitchFamily="18" charset="0"/>
                </a:rPr>
                <a:t>x</a:t>
              </a:r>
              <a:r>
                <a:rPr lang="en-US" sz="2800" baseline="30000" dirty="0">
                  <a:cs typeface="Times New Roman" pitchFamily="18" charset="0"/>
                </a:rPr>
                <a:t>3 </a:t>
              </a:r>
              <a:r>
                <a:rPr lang="en-US" sz="2800" dirty="0">
                  <a:cs typeface="Times New Roman" pitchFamily="18" charset="0"/>
                </a:rPr>
                <a:t>) </a:t>
              </a:r>
              <a:r>
                <a:rPr lang="en-US" sz="2800" dirty="0" err="1">
                  <a:cs typeface="Times New Roman" pitchFamily="18" charset="0"/>
                </a:rPr>
                <a:t>dx</a:t>
              </a:r>
              <a:r>
                <a:rPr lang="en-US" sz="2800" dirty="0">
                  <a:cs typeface="Times New Roman" pitchFamily="18" charset="0"/>
                </a:rPr>
                <a:t>         1/14[x</a:t>
              </a:r>
              <a:r>
                <a:rPr lang="en-US" sz="2800" baseline="30000" dirty="0">
                  <a:cs typeface="Times New Roman" pitchFamily="18" charset="0"/>
                </a:rPr>
                <a:t>7</a:t>
              </a:r>
              <a:r>
                <a:rPr lang="en-US" sz="2800" dirty="0">
                  <a:cs typeface="Times New Roman" pitchFamily="18" charset="0"/>
                </a:rPr>
                <a:t>]</a:t>
              </a:r>
              <a:r>
                <a:rPr lang="en-US" sz="2800" baseline="30000" dirty="0">
                  <a:cs typeface="Times New Roman" pitchFamily="18" charset="0"/>
                </a:rPr>
                <a:t>1</a:t>
              </a:r>
              <a:r>
                <a:rPr lang="en-US" sz="2800" dirty="0">
                  <a:cs typeface="Times New Roman" pitchFamily="18" charset="0"/>
                </a:rPr>
                <a:t> </a:t>
              </a:r>
              <a:r>
                <a:rPr lang="en-US" sz="2800" baseline="30000" dirty="0">
                  <a:cs typeface="Times New Roman" pitchFamily="18" charset="0"/>
                </a:rPr>
                <a:t> </a:t>
              </a:r>
              <a:r>
                <a:rPr lang="en-US" sz="2800" dirty="0">
                  <a:cs typeface="Times New Roman" pitchFamily="18" charset="0"/>
                </a:rPr>
                <a:t>	</a:t>
              </a:r>
            </a:p>
            <a:p>
              <a:pPr eaLnBrk="1" hangingPunct="1">
                <a:spcBef>
                  <a:spcPct val="50000"/>
                </a:spcBef>
              </a:pPr>
              <a:r>
                <a:rPr lang="en-US" sz="2800" dirty="0">
                  <a:cs typeface="Times New Roman" pitchFamily="18" charset="0"/>
                </a:rPr>
                <a:t>        </a:t>
              </a:r>
              <a:r>
                <a:rPr lang="en-US" sz="2800" dirty="0">
                  <a:sym typeface="Symbol" pitchFamily="18" charset="2"/>
                </a:rPr>
                <a:t></a:t>
              </a:r>
              <a:r>
                <a:rPr lang="en-US" sz="2800" baseline="-25000" dirty="0">
                  <a:sym typeface="Symbol" pitchFamily="18" charset="2"/>
                </a:rPr>
                <a:t>A</a:t>
              </a:r>
              <a:r>
                <a:rPr lang="en-US" sz="2800" dirty="0">
                  <a:sym typeface="Symbol" pitchFamily="18" charset="2"/>
                </a:rPr>
                <a:t>  </a:t>
              </a:r>
              <a:r>
                <a:rPr lang="en-US" sz="2800" dirty="0" err="1">
                  <a:sym typeface="Symbol" pitchFamily="18" charset="2"/>
                </a:rPr>
                <a:t>dA</a:t>
              </a:r>
              <a:r>
                <a:rPr lang="en-US" sz="2800" dirty="0">
                  <a:sym typeface="Symbol" pitchFamily="18" charset="2"/>
                </a:rPr>
                <a:t>	             </a:t>
              </a:r>
              <a:r>
                <a:rPr lang="en-US" sz="2800" baseline="-25000" dirty="0"/>
                <a:t>0 </a:t>
              </a:r>
              <a:r>
                <a:rPr lang="en-US" sz="2800" dirty="0">
                  <a:sym typeface="Symbol" pitchFamily="18" charset="2"/>
                </a:rPr>
                <a:t></a:t>
              </a:r>
              <a:r>
                <a:rPr lang="en-US" sz="2800" dirty="0"/>
                <a:t> </a:t>
              </a:r>
              <a:r>
                <a:rPr lang="en-US" sz="2800" dirty="0">
                  <a:cs typeface="Times New Roman" pitchFamily="18" charset="0"/>
                </a:rPr>
                <a:t>x</a:t>
              </a:r>
              <a:r>
                <a:rPr lang="en-US" sz="2800" baseline="30000" dirty="0">
                  <a:cs typeface="Times New Roman" pitchFamily="18" charset="0"/>
                </a:rPr>
                <a:t>3 </a:t>
              </a:r>
              <a:r>
                <a:rPr lang="en-US" sz="2800" dirty="0">
                  <a:cs typeface="Times New Roman" pitchFamily="18" charset="0"/>
                </a:rPr>
                <a:t> dx</a:t>
              </a:r>
              <a:r>
                <a:rPr lang="en-US" sz="2800" dirty="0">
                  <a:sym typeface="Symbol" pitchFamily="18" charset="2"/>
                </a:rPr>
                <a:t>	                 </a:t>
              </a:r>
              <a:r>
                <a:rPr lang="en-US" sz="2800" dirty="0" smtClean="0">
                  <a:sym typeface="Symbol" pitchFamily="18" charset="2"/>
                </a:rPr>
                <a:t>1/4</a:t>
              </a:r>
              <a:r>
                <a:rPr lang="en-US" sz="2800" dirty="0" smtClean="0">
                  <a:cs typeface="Times New Roman" pitchFamily="18" charset="0"/>
                </a:rPr>
                <a:t>[x</a:t>
              </a:r>
              <a:r>
                <a:rPr lang="en-US" sz="2800" baseline="30000" dirty="0" smtClean="0">
                  <a:cs typeface="Times New Roman" pitchFamily="18" charset="0"/>
                </a:rPr>
                <a:t>4</a:t>
              </a:r>
              <a:r>
                <a:rPr lang="en-US" sz="2800" dirty="0" smtClean="0">
                  <a:cs typeface="Times New Roman" pitchFamily="18" charset="0"/>
                </a:rPr>
                <a:t>]</a:t>
              </a:r>
              <a:r>
                <a:rPr lang="en-US" sz="2800" baseline="30000" dirty="0" smtClean="0">
                  <a:cs typeface="Times New Roman" pitchFamily="18" charset="0"/>
                </a:rPr>
                <a:t>1</a:t>
              </a:r>
              <a:endParaRPr lang="en-US" sz="2800" dirty="0">
                <a:sym typeface="Symbol" pitchFamily="18" charset="2"/>
              </a:endParaRPr>
            </a:p>
          </p:txBody>
        </p:sp>
        <p:sp>
          <p:nvSpPr>
            <p:cNvPr id="14346" name="Text Box 24"/>
            <p:cNvSpPr txBox="1">
              <a:spLocks noChangeArrowheads="1"/>
            </p:cNvSpPr>
            <p:nvPr/>
          </p:nvSpPr>
          <p:spPr bwMode="auto">
            <a:xfrm>
              <a:off x="3914775" y="5219700"/>
              <a:ext cx="304800" cy="381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2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defRPr sz="22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defRPr sz="22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defRPr sz="22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defRPr sz="22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2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2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2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2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r>
                <a:rPr lang="en-US" sz="2800" baseline="30000"/>
                <a:t>1</a:t>
              </a:r>
            </a:p>
          </p:txBody>
        </p:sp>
        <p:sp>
          <p:nvSpPr>
            <p:cNvPr id="14347" name="Line 25"/>
            <p:cNvSpPr>
              <a:spLocks noChangeShapeType="1"/>
            </p:cNvSpPr>
            <p:nvPr/>
          </p:nvSpPr>
          <p:spPr bwMode="auto">
            <a:xfrm>
              <a:off x="1295400" y="5181600"/>
              <a:ext cx="129540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14348" name="Text Box 27"/>
            <p:cNvSpPr txBox="1">
              <a:spLocks noChangeArrowheads="1"/>
            </p:cNvSpPr>
            <p:nvPr/>
          </p:nvSpPr>
          <p:spPr bwMode="auto">
            <a:xfrm>
              <a:off x="2667000" y="4876800"/>
              <a:ext cx="533400" cy="519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2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defRPr sz="22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defRPr sz="22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defRPr sz="22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defRPr sz="22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2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2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2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2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sz="2800">
                  <a:cs typeface="Times New Roman" pitchFamily="18" charset="0"/>
                </a:rPr>
                <a:t>=</a:t>
              </a:r>
              <a:endParaRPr lang="en-US" sz="2800"/>
            </a:p>
          </p:txBody>
        </p:sp>
        <p:sp>
          <p:nvSpPr>
            <p:cNvPr id="14350" name="Text Box 30"/>
            <p:cNvSpPr txBox="1">
              <a:spLocks noChangeArrowheads="1"/>
            </p:cNvSpPr>
            <p:nvPr/>
          </p:nvSpPr>
          <p:spPr bwMode="auto">
            <a:xfrm>
              <a:off x="1752600" y="4438649"/>
              <a:ext cx="349250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2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defRPr sz="22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defRPr sz="22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defRPr sz="22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defRPr sz="22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2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2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2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2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hangingPunct="1"/>
              <a:r>
                <a:rPr lang="en-US" sz="2400"/>
                <a:t>~</a:t>
              </a:r>
            </a:p>
          </p:txBody>
        </p:sp>
        <p:cxnSp>
          <p:nvCxnSpPr>
            <p:cNvPr id="14351" name="Straight Connector 31"/>
            <p:cNvCxnSpPr>
              <a:cxnSpLocks noChangeShapeType="1"/>
            </p:cNvCxnSpPr>
            <p:nvPr/>
          </p:nvCxnSpPr>
          <p:spPr bwMode="auto">
            <a:xfrm>
              <a:off x="3200400" y="5181600"/>
              <a:ext cx="2819400" cy="1588"/>
            </a:xfrm>
            <a:prstGeom prst="line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4352" name="Text Box 27"/>
            <p:cNvSpPr txBox="1">
              <a:spLocks noChangeArrowheads="1"/>
            </p:cNvSpPr>
            <p:nvPr/>
          </p:nvSpPr>
          <p:spPr bwMode="auto">
            <a:xfrm>
              <a:off x="6029325" y="4876800"/>
              <a:ext cx="533400" cy="519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2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defRPr sz="22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defRPr sz="22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defRPr sz="22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defRPr sz="22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2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2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2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2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sz="2800">
                  <a:cs typeface="Times New Roman" pitchFamily="18" charset="0"/>
                </a:rPr>
                <a:t>=</a:t>
              </a:r>
              <a:endParaRPr lang="en-US" sz="2800"/>
            </a:p>
          </p:txBody>
        </p:sp>
        <p:cxnSp>
          <p:nvCxnSpPr>
            <p:cNvPr id="14353" name="Straight Connector 35"/>
            <p:cNvCxnSpPr>
              <a:cxnSpLocks noChangeShapeType="1"/>
            </p:cNvCxnSpPr>
            <p:nvPr/>
          </p:nvCxnSpPr>
          <p:spPr bwMode="auto">
            <a:xfrm>
              <a:off x="6477000" y="5162550"/>
              <a:ext cx="1554480" cy="1588"/>
            </a:xfrm>
            <a:prstGeom prst="line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4354" name="Text Box 27"/>
            <p:cNvSpPr txBox="1">
              <a:spLocks noChangeArrowheads="1"/>
            </p:cNvSpPr>
            <p:nvPr/>
          </p:nvSpPr>
          <p:spPr bwMode="auto">
            <a:xfrm>
              <a:off x="828674" y="5810249"/>
              <a:ext cx="4657725" cy="4615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2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defRPr sz="22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defRPr sz="22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defRPr sz="22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defRPr sz="22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2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2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2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2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sz="2400" dirty="0">
                  <a:cs typeface="Times New Roman" pitchFamily="18" charset="0"/>
                </a:rPr>
                <a:t>=  (1/14) / (1/4) = </a:t>
              </a:r>
              <a:r>
                <a:rPr lang="en-US" sz="2400" dirty="0">
                  <a:solidFill>
                    <a:srgbClr val="0000FA"/>
                  </a:solidFill>
                  <a:cs typeface="Times New Roman" pitchFamily="18" charset="0"/>
                </a:rPr>
                <a:t>0.2857 m</a:t>
              </a:r>
              <a:endParaRPr lang="en-US" sz="2400" dirty="0">
                <a:solidFill>
                  <a:srgbClr val="0000FA"/>
                </a:solidFill>
              </a:endParaRPr>
            </a:p>
          </p:txBody>
        </p:sp>
        <p:sp>
          <p:nvSpPr>
            <p:cNvPr id="14355" name="Rectangle 39"/>
            <p:cNvSpPr>
              <a:spLocks noChangeArrowheads="1"/>
            </p:cNvSpPr>
            <p:nvPr/>
          </p:nvSpPr>
          <p:spPr bwMode="auto">
            <a:xfrm>
              <a:off x="7584391" y="4825442"/>
              <a:ext cx="325730" cy="430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dirty="0"/>
                <a:t>0</a:t>
              </a:r>
            </a:p>
          </p:txBody>
        </p:sp>
      </p:grpSp>
      <p:sp>
        <p:nvSpPr>
          <p:cNvPr id="3" name="Title 2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rtl="0" eaLnBrk="1" fontAlgn="base" hangingPunct="1"/>
            <a:r>
              <a:rPr lang="en-US" sz="2400" b="1" kern="1200" dirty="0" smtClean="0">
                <a:solidFill>
                  <a:srgbClr val="000096"/>
                </a:solidFill>
                <a:effectLst/>
                <a:latin typeface="Times New Roman" panose="02020603050405020304" pitchFamily="18" charset="0"/>
                <a:ea typeface="+mn-ea"/>
                <a:cs typeface="+mn-cs"/>
              </a:rPr>
              <a:t>EXAMPLE I </a:t>
            </a:r>
            <a:r>
              <a:rPr lang="en-US" sz="2400" kern="1200" dirty="0" smtClean="0">
                <a:solidFill>
                  <a:srgbClr val="000096"/>
                </a:solidFill>
                <a:effectLst/>
                <a:latin typeface="Times New Roman" panose="02020603050405020304" pitchFamily="18" charset="0"/>
                <a:ea typeface="+mn-ea"/>
                <a:cs typeface="+mn-cs"/>
              </a:rPr>
              <a:t>(continued)</a:t>
            </a:r>
            <a:endParaRPr lang="en-US" dirty="0" smtClean="0">
              <a:solidFill>
                <a:srgbClr val="000096"/>
              </a:solidFill>
              <a:effectLst/>
            </a:endParaRPr>
          </a:p>
        </p:txBody>
      </p:sp>
      <p:sp>
        <p:nvSpPr>
          <p:cNvPr id="32" name="Line 21"/>
          <p:cNvSpPr>
            <a:spLocks noChangeShapeType="1"/>
          </p:cNvSpPr>
          <p:nvPr/>
        </p:nvSpPr>
        <p:spPr bwMode="auto">
          <a:xfrm>
            <a:off x="990600" y="5010355"/>
            <a:ext cx="228600" cy="0"/>
          </a:xfrm>
          <a:prstGeom prst="line">
            <a:avLst/>
          </a:prstGeom>
          <a:noFill/>
          <a:ln w="9525">
            <a:solidFill>
              <a:srgbClr val="0000F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A67565-8D48-4E7D-9B0C-A77CD6739475}" type="slidenum">
              <a:rPr lang="en-US" smtClean="0"/>
              <a:pPr/>
              <a:t>17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8204456" y="5507103"/>
            <a:ext cx="325730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0</a:t>
            </a: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3"/>
          <p:cNvGrpSpPr>
            <a:grpSpLocks/>
          </p:cNvGrpSpPr>
          <p:nvPr/>
        </p:nvGrpSpPr>
        <p:grpSpPr bwMode="auto">
          <a:xfrm>
            <a:off x="3286370" y="4667719"/>
            <a:ext cx="5753100" cy="1174750"/>
            <a:chOff x="2064" y="3116"/>
            <a:chExt cx="3624" cy="740"/>
          </a:xfrm>
        </p:grpSpPr>
        <p:sp>
          <p:nvSpPr>
            <p:cNvPr id="13327" name="Text Box 24"/>
            <p:cNvSpPr txBox="1">
              <a:spLocks noChangeArrowheads="1"/>
            </p:cNvSpPr>
            <p:nvPr/>
          </p:nvSpPr>
          <p:spPr bwMode="auto">
            <a:xfrm>
              <a:off x="2064" y="3216"/>
              <a:ext cx="3624" cy="6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marL="457200" indent="-457200" eaLnBrk="0" hangingPunct="0">
                <a:defRPr sz="22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defRPr sz="22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defRPr sz="22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defRPr sz="22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defRPr sz="22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2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2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2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2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sz="2400" dirty="0"/>
                <a:t>2. </a:t>
              </a:r>
              <a:r>
                <a:rPr lang="en-US" sz="2400" dirty="0">
                  <a:cs typeface="Times New Roman" pitchFamily="18" charset="0"/>
                </a:rPr>
                <a:t>x = </a:t>
              </a:r>
              <a:r>
                <a:rPr lang="en-US" sz="2400" dirty="0" smtClean="0">
                  <a:cs typeface="Times New Roman" pitchFamily="18" charset="0"/>
                </a:rPr>
                <a:t>x + (1</a:t>
              </a:r>
              <a:r>
                <a:rPr lang="en-US" sz="2400" dirty="0" smtClean="0">
                  <a:cs typeface="Times New Roman" pitchFamily="18" charset="0"/>
                  <a:sym typeface="Symbol"/>
                </a:rPr>
                <a:t></a:t>
              </a:r>
              <a:r>
                <a:rPr lang="en-US" sz="2400" dirty="0" smtClean="0">
                  <a:cs typeface="Times New Roman" pitchFamily="18" charset="0"/>
                </a:rPr>
                <a:t>x</a:t>
              </a:r>
              <a:r>
                <a:rPr lang="en-US" sz="2400" dirty="0">
                  <a:cs typeface="Times New Roman" pitchFamily="18" charset="0"/>
                </a:rPr>
                <a:t>) / </a:t>
              </a:r>
              <a:r>
                <a:rPr lang="en-US" sz="2400" dirty="0" smtClean="0">
                  <a:cs typeface="Times New Roman" pitchFamily="18" charset="0"/>
                </a:rPr>
                <a:t>2 = </a:t>
              </a:r>
              <a:r>
                <a:rPr lang="en-US" sz="2400" dirty="0">
                  <a:cs typeface="Times New Roman" pitchFamily="18" charset="0"/>
                </a:rPr>
                <a:t>(1 </a:t>
              </a:r>
              <a:r>
                <a:rPr lang="en-US" sz="2400" dirty="0" smtClean="0">
                  <a:cs typeface="Times New Roman" pitchFamily="18" charset="0"/>
                  <a:sym typeface="Symbol"/>
                </a:rPr>
                <a:t>+</a:t>
              </a:r>
              <a:r>
                <a:rPr lang="en-US" sz="2400" dirty="0" smtClean="0">
                  <a:cs typeface="Times New Roman" pitchFamily="18" charset="0"/>
                </a:rPr>
                <a:t> </a:t>
              </a:r>
              <a:r>
                <a:rPr lang="en-US" sz="2400" dirty="0">
                  <a:cs typeface="Times New Roman" pitchFamily="18" charset="0"/>
                </a:rPr>
                <a:t>x) </a:t>
              </a:r>
              <a:r>
                <a:rPr lang="en-US" sz="2400" dirty="0" smtClean="0">
                  <a:cs typeface="Times New Roman" pitchFamily="18" charset="0"/>
                </a:rPr>
                <a:t>/2 </a:t>
              </a:r>
              <a:r>
                <a:rPr lang="en-US" sz="2400" dirty="0">
                  <a:cs typeface="Times New Roman" pitchFamily="18" charset="0"/>
                </a:rPr>
                <a:t>= </a:t>
              </a:r>
              <a:r>
                <a:rPr lang="en-US" sz="2400" u="sng" dirty="0">
                  <a:solidFill>
                    <a:srgbClr val="0000FA"/>
                  </a:solidFill>
                  <a:cs typeface="Times New Roman" pitchFamily="18" charset="0"/>
                </a:rPr>
                <a:t>(1 </a:t>
              </a:r>
              <a:r>
                <a:rPr lang="en-US" sz="2400" u="sng" dirty="0">
                  <a:solidFill>
                    <a:srgbClr val="0000FA"/>
                  </a:solidFill>
                  <a:cs typeface="Times New Roman" pitchFamily="18" charset="0"/>
                  <a:sym typeface="Symbol"/>
                </a:rPr>
                <a:t>+</a:t>
              </a:r>
              <a:r>
                <a:rPr lang="en-US" sz="2400" u="sng" dirty="0">
                  <a:solidFill>
                    <a:srgbClr val="0000FA"/>
                  </a:solidFill>
                  <a:cs typeface="Times New Roman" pitchFamily="18" charset="0"/>
                </a:rPr>
                <a:t> y</a:t>
              </a:r>
              <a:r>
                <a:rPr lang="en-US" sz="2400" u="sng" baseline="30000" dirty="0">
                  <a:solidFill>
                    <a:srgbClr val="0000FA"/>
                  </a:solidFill>
                  <a:cs typeface="Times New Roman" pitchFamily="18" charset="0"/>
                </a:rPr>
                <a:t>2</a:t>
              </a:r>
              <a:r>
                <a:rPr lang="en-US" sz="2400" u="sng" dirty="0" smtClean="0">
                  <a:solidFill>
                    <a:srgbClr val="0000FA"/>
                  </a:solidFill>
                  <a:cs typeface="Times New Roman" pitchFamily="18" charset="0"/>
                </a:rPr>
                <a:t>)/2 </a:t>
              </a:r>
            </a:p>
            <a:p>
              <a:pPr eaLnBrk="1" hangingPunct="1">
                <a:spcBef>
                  <a:spcPct val="50000"/>
                </a:spcBef>
              </a:pPr>
              <a:r>
                <a:rPr lang="en-US" sz="2400" dirty="0" smtClean="0">
                  <a:cs typeface="Times New Roman" pitchFamily="18" charset="0"/>
                </a:rPr>
                <a:t>3</a:t>
              </a:r>
              <a:r>
                <a:rPr lang="en-US" sz="2400" dirty="0">
                  <a:cs typeface="Times New Roman" pitchFamily="18" charset="0"/>
                </a:rPr>
                <a:t>. </a:t>
              </a:r>
              <a:r>
                <a:rPr lang="en-US" sz="2400" dirty="0" smtClean="0">
                  <a:cs typeface="Times New Roman" pitchFamily="18" charset="0"/>
                </a:rPr>
                <a:t>y =  </a:t>
              </a:r>
              <a:r>
                <a:rPr lang="en-US" sz="2400" dirty="0" smtClean="0">
                  <a:solidFill>
                    <a:srgbClr val="0000FA"/>
                  </a:solidFill>
                  <a:cs typeface="Times New Roman" pitchFamily="18" charset="0"/>
                </a:rPr>
                <a:t>y</a:t>
              </a:r>
              <a:endParaRPr lang="en-US" sz="2400" u="sng" dirty="0">
                <a:solidFill>
                  <a:srgbClr val="0000FA"/>
                </a:solidFill>
              </a:endParaRPr>
            </a:p>
          </p:txBody>
        </p:sp>
        <p:sp>
          <p:nvSpPr>
            <p:cNvPr id="13328" name="Text Box 25"/>
            <p:cNvSpPr txBox="1">
              <a:spLocks noChangeArrowheads="1"/>
            </p:cNvSpPr>
            <p:nvPr/>
          </p:nvSpPr>
          <p:spPr bwMode="auto">
            <a:xfrm>
              <a:off x="2242" y="3116"/>
              <a:ext cx="220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2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defRPr sz="22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defRPr sz="22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defRPr sz="22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defRPr sz="22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2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2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2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2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hangingPunct="1"/>
              <a:r>
                <a:rPr lang="en-US" sz="2400" dirty="0"/>
                <a:t>~</a:t>
              </a:r>
            </a:p>
          </p:txBody>
        </p:sp>
        <p:sp>
          <p:nvSpPr>
            <p:cNvPr id="13329" name="Text Box 26"/>
            <p:cNvSpPr txBox="1">
              <a:spLocks noChangeArrowheads="1"/>
            </p:cNvSpPr>
            <p:nvPr/>
          </p:nvSpPr>
          <p:spPr bwMode="auto">
            <a:xfrm>
              <a:off x="2256" y="3456"/>
              <a:ext cx="220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2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defRPr sz="22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defRPr sz="22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defRPr sz="22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defRPr sz="22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2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2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2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2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hangingPunct="1"/>
              <a:r>
                <a:rPr lang="en-US" sz="2400" dirty="0"/>
                <a:t>~</a:t>
              </a:r>
            </a:p>
          </p:txBody>
        </p:sp>
      </p:grpSp>
      <p:sp>
        <p:nvSpPr>
          <p:cNvPr id="13322" name="Text Box 28"/>
          <p:cNvSpPr txBox="1">
            <a:spLocks noChangeArrowheads="1"/>
          </p:cNvSpPr>
          <p:nvPr/>
        </p:nvSpPr>
        <p:spPr bwMode="auto">
          <a:xfrm>
            <a:off x="3733800" y="1143000"/>
            <a:ext cx="4953000" cy="2308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2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2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2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2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2400" b="1" dirty="0">
                <a:solidFill>
                  <a:srgbClr val="990033"/>
                </a:solidFill>
              </a:rPr>
              <a:t>Given:</a:t>
            </a:r>
            <a:r>
              <a:rPr lang="en-US" sz="2400" dirty="0">
                <a:solidFill>
                  <a:srgbClr val="990033"/>
                </a:solidFill>
              </a:rPr>
              <a:t>	</a:t>
            </a:r>
            <a:r>
              <a:rPr lang="en-US" sz="2400" dirty="0"/>
              <a:t> </a:t>
            </a:r>
            <a:r>
              <a:rPr lang="en-US" sz="2400" dirty="0" smtClean="0"/>
              <a:t> The shape and associated 	  	  horizontal </a:t>
            </a:r>
            <a:r>
              <a:rPr lang="en-US" sz="2400" dirty="0"/>
              <a:t>rectangular </a:t>
            </a: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2400" dirty="0" smtClean="0"/>
              <a:t>              strip shown</a:t>
            </a:r>
            <a:r>
              <a:rPr lang="en-US" sz="2400" dirty="0"/>
              <a:t>.</a:t>
            </a:r>
          </a:p>
          <a:p>
            <a:pPr eaLnBrk="1" hangingPunct="1">
              <a:spcBef>
                <a:spcPct val="50000"/>
              </a:spcBef>
            </a:pPr>
            <a:r>
              <a:rPr lang="en-US" sz="2400" b="1" dirty="0">
                <a:solidFill>
                  <a:srgbClr val="990033"/>
                </a:solidFill>
              </a:rPr>
              <a:t>Find:</a:t>
            </a:r>
            <a:r>
              <a:rPr lang="en-US" sz="2400" dirty="0">
                <a:solidFill>
                  <a:srgbClr val="990033"/>
                </a:solidFill>
              </a:rPr>
              <a:t>	</a:t>
            </a:r>
            <a:r>
              <a:rPr lang="en-US" sz="2400" dirty="0"/>
              <a:t> </a:t>
            </a:r>
            <a:r>
              <a:rPr lang="en-US" sz="2400" dirty="0" err="1" smtClean="0"/>
              <a:t>dA</a:t>
            </a:r>
            <a:r>
              <a:rPr lang="en-US" sz="2400" dirty="0" smtClean="0"/>
              <a:t> and (x </a:t>
            </a:r>
            <a:r>
              <a:rPr lang="en-US" sz="2400" dirty="0"/>
              <a:t>, y)</a:t>
            </a:r>
          </a:p>
          <a:p>
            <a:pPr eaLnBrk="1" hangingPunct="1">
              <a:spcBef>
                <a:spcPct val="50000"/>
              </a:spcBef>
            </a:pPr>
            <a:r>
              <a:rPr lang="en-US" sz="2400" b="1" dirty="0">
                <a:solidFill>
                  <a:srgbClr val="990033"/>
                </a:solidFill>
              </a:rPr>
              <a:t>Plan:</a:t>
            </a:r>
            <a:r>
              <a:rPr lang="en-US" sz="2400" dirty="0"/>
              <a:t>	 Follow the steps.</a:t>
            </a:r>
            <a:endParaRPr lang="en-US" sz="2400" b="1" u="sng" dirty="0"/>
          </a:p>
        </p:txBody>
      </p:sp>
      <p:sp>
        <p:nvSpPr>
          <p:cNvPr id="5" name="Title 4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rtl="0" eaLnBrk="1" fontAlgn="base" hangingPunct="1"/>
            <a:r>
              <a:rPr lang="en-US" sz="2400" b="1" kern="1200" dirty="0" smtClean="0">
                <a:solidFill>
                  <a:srgbClr val="000096"/>
                </a:solidFill>
                <a:effectLst/>
                <a:latin typeface="Times New Roman" panose="02020603050405020304" pitchFamily="18" charset="0"/>
                <a:ea typeface="+mn-ea"/>
                <a:cs typeface="+mn-cs"/>
              </a:rPr>
              <a:t>EXAMPLE II</a:t>
            </a:r>
            <a:endParaRPr lang="en-US" dirty="0" smtClean="0">
              <a:solidFill>
                <a:srgbClr val="000096"/>
              </a:solidFill>
              <a:effectLst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7742" y="1066800"/>
            <a:ext cx="2249545" cy="2209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25" name="Text Box 9"/>
          <p:cNvSpPr txBox="1">
            <a:spLocks noChangeArrowheads="1"/>
          </p:cNvSpPr>
          <p:nvPr/>
        </p:nvSpPr>
        <p:spPr bwMode="auto">
          <a:xfrm>
            <a:off x="1836906" y="3505200"/>
            <a:ext cx="6857999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1824038" indent="-449263" eaLnBrk="0" hangingPunct="0">
              <a:defRPr sz="2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2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2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2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2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2400" b="1" u="sng" dirty="0" smtClean="0">
                <a:solidFill>
                  <a:srgbClr val="990033"/>
                </a:solidFill>
              </a:rPr>
              <a:t>Solution:</a:t>
            </a:r>
            <a:endParaRPr lang="en-US" sz="2400" u="sng" dirty="0">
              <a:solidFill>
                <a:srgbClr val="990033"/>
              </a:solidFill>
            </a:endParaRPr>
          </a:p>
          <a:p>
            <a:pPr eaLnBrk="1" hangingPunct="1">
              <a:spcBef>
                <a:spcPct val="50000"/>
              </a:spcBef>
            </a:pPr>
            <a:r>
              <a:rPr lang="en-US" sz="2400" dirty="0" smtClean="0"/>
              <a:t> 1. </a:t>
            </a:r>
            <a:r>
              <a:rPr lang="en-US" sz="2400" dirty="0" err="1"/>
              <a:t>dA</a:t>
            </a:r>
            <a:r>
              <a:rPr lang="en-US" sz="2400" dirty="0"/>
              <a:t> = </a:t>
            </a:r>
            <a:r>
              <a:rPr lang="en-US" sz="2400" dirty="0" smtClean="0"/>
              <a:t>(1-x)</a:t>
            </a:r>
            <a:r>
              <a:rPr lang="en-US" sz="2400" dirty="0" err="1" smtClean="0"/>
              <a:t>dy</a:t>
            </a:r>
            <a:r>
              <a:rPr lang="en-US" sz="2400" dirty="0" smtClean="0"/>
              <a:t> </a:t>
            </a:r>
            <a:r>
              <a:rPr lang="en-US" sz="2400" dirty="0"/>
              <a:t>=</a:t>
            </a:r>
            <a:r>
              <a:rPr lang="en-US" sz="2400" dirty="0">
                <a:cs typeface="Times New Roman" pitchFamily="18" charset="0"/>
              </a:rPr>
              <a:t> </a:t>
            </a:r>
            <a:r>
              <a:rPr lang="en-US" sz="2400" dirty="0" smtClean="0">
                <a:solidFill>
                  <a:srgbClr val="0000FA"/>
                </a:solidFill>
                <a:cs typeface="Times New Roman" pitchFamily="18" charset="0"/>
              </a:rPr>
              <a:t>(1-</a:t>
            </a:r>
            <a:r>
              <a:rPr lang="en-US" sz="2400" u="sng" dirty="0" smtClean="0">
                <a:solidFill>
                  <a:srgbClr val="0000FA"/>
                </a:solidFill>
                <a:cs typeface="Times New Roman" pitchFamily="18" charset="0"/>
              </a:rPr>
              <a:t>y</a:t>
            </a:r>
            <a:r>
              <a:rPr lang="en-US" sz="2400" u="sng" baseline="30000" dirty="0" smtClean="0">
                <a:solidFill>
                  <a:srgbClr val="0000FA"/>
                </a:solidFill>
                <a:cs typeface="Times New Roman" pitchFamily="18" charset="0"/>
              </a:rPr>
              <a:t>2</a:t>
            </a:r>
            <a:r>
              <a:rPr lang="en-US" sz="2400" u="sng" dirty="0" smtClean="0">
                <a:solidFill>
                  <a:srgbClr val="0000FA"/>
                </a:solidFill>
                <a:cs typeface="Times New Roman" pitchFamily="18" charset="0"/>
              </a:rPr>
              <a:t>)</a:t>
            </a:r>
            <a:r>
              <a:rPr lang="en-US" sz="2400" u="sng" dirty="0" err="1" smtClean="0">
                <a:solidFill>
                  <a:srgbClr val="0000FA"/>
                </a:solidFill>
                <a:cs typeface="Times New Roman" pitchFamily="18" charset="0"/>
              </a:rPr>
              <a:t>dy</a:t>
            </a:r>
            <a:endParaRPr lang="en-US" sz="2400" u="sng" dirty="0">
              <a:solidFill>
                <a:srgbClr val="0000FA"/>
              </a:solidFill>
              <a:cs typeface="Times New Roman" pitchFamily="18" charset="0"/>
            </a:endParaRPr>
          </a:p>
        </p:txBody>
      </p:sp>
      <p:grpSp>
        <p:nvGrpSpPr>
          <p:cNvPr id="15" name="Group 14"/>
          <p:cNvGrpSpPr/>
          <p:nvPr/>
        </p:nvGrpSpPr>
        <p:grpSpPr>
          <a:xfrm>
            <a:off x="410027" y="3886200"/>
            <a:ext cx="2571750" cy="2133600"/>
            <a:chOff x="410027" y="3962400"/>
            <a:chExt cx="2571750" cy="2133600"/>
          </a:xfrm>
        </p:grpSpPr>
        <p:pic>
          <p:nvPicPr>
            <p:cNvPr id="1028" name="Picture 4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0027" y="3962400"/>
              <a:ext cx="2571750" cy="2133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13" name="Group 12"/>
            <p:cNvGrpSpPr/>
            <p:nvPr/>
          </p:nvGrpSpPr>
          <p:grpSpPr>
            <a:xfrm>
              <a:off x="902044" y="4292263"/>
              <a:ext cx="1170817" cy="1427205"/>
              <a:chOff x="902044" y="4419600"/>
              <a:chExt cx="1170817" cy="1427205"/>
            </a:xfrm>
          </p:grpSpPr>
          <p:cxnSp>
            <p:nvCxnSpPr>
              <p:cNvPr id="7" name="Straight Arrow Connector 6"/>
              <p:cNvCxnSpPr/>
              <p:nvPr/>
            </p:nvCxnSpPr>
            <p:spPr>
              <a:xfrm flipV="1">
                <a:off x="1865868" y="4964399"/>
                <a:ext cx="0" cy="882406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headEnd type="triangle" w="med" len="med"/>
                <a:tailEnd type="triangl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" name="Straight Arrow Connector 8"/>
              <p:cNvCxnSpPr/>
              <p:nvPr/>
            </p:nvCxnSpPr>
            <p:spPr>
              <a:xfrm>
                <a:off x="902044" y="4949962"/>
                <a:ext cx="990600" cy="0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headEnd type="triangle" w="med" len="med"/>
                <a:tailEnd type="triangl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1" name="Group 10"/>
              <p:cNvGrpSpPr/>
              <p:nvPr/>
            </p:nvGrpSpPr>
            <p:grpSpPr>
              <a:xfrm>
                <a:off x="1723611" y="4419600"/>
                <a:ext cx="349250" cy="533400"/>
                <a:chOff x="795108" y="3242682"/>
                <a:chExt cx="349250" cy="533400"/>
              </a:xfrm>
            </p:grpSpPr>
            <p:sp>
              <p:nvSpPr>
                <p:cNvPr id="10" name="Rectangle 9"/>
                <p:cNvSpPr/>
                <p:nvPr/>
              </p:nvSpPr>
              <p:spPr>
                <a:xfrm>
                  <a:off x="820045" y="3375972"/>
                  <a:ext cx="312906" cy="400110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en-US" sz="2000" dirty="0">
                      <a:cs typeface="Times New Roman" pitchFamily="18" charset="0"/>
                    </a:rPr>
                    <a:t>x</a:t>
                  </a:r>
                  <a:endParaRPr lang="en-US" dirty="0"/>
                </a:p>
              </p:txBody>
            </p:sp>
            <p:sp>
              <p:nvSpPr>
                <p:cNvPr id="24" name="Text Box 26"/>
                <p:cNvSpPr txBox="1">
                  <a:spLocks noChangeArrowheads="1"/>
                </p:cNvSpPr>
                <p:nvPr/>
              </p:nvSpPr>
              <p:spPr bwMode="auto">
                <a:xfrm>
                  <a:off x="795108" y="3242682"/>
                  <a:ext cx="349250" cy="45720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defRPr sz="2200">
                      <a:solidFill>
                        <a:schemeClr val="tx1"/>
                      </a:solidFill>
                      <a:latin typeface="Times New Roman" pitchFamily="18" charset="0"/>
                    </a:defRPr>
                  </a:lvl1pPr>
                  <a:lvl2pPr marL="742950" indent="-285750" eaLnBrk="0" hangingPunct="0">
                    <a:defRPr sz="2200">
                      <a:solidFill>
                        <a:schemeClr val="tx1"/>
                      </a:solidFill>
                      <a:latin typeface="Times New Roman" pitchFamily="18" charset="0"/>
                    </a:defRPr>
                  </a:lvl2pPr>
                  <a:lvl3pPr marL="1143000" indent="-228600" eaLnBrk="0" hangingPunct="0">
                    <a:defRPr sz="2200">
                      <a:solidFill>
                        <a:schemeClr val="tx1"/>
                      </a:solidFill>
                      <a:latin typeface="Times New Roman" pitchFamily="18" charset="0"/>
                    </a:defRPr>
                  </a:lvl3pPr>
                  <a:lvl4pPr marL="1600200" indent="-228600" eaLnBrk="0" hangingPunct="0">
                    <a:defRPr sz="2200">
                      <a:solidFill>
                        <a:schemeClr val="tx1"/>
                      </a:solidFill>
                      <a:latin typeface="Times New Roman" pitchFamily="18" charset="0"/>
                    </a:defRPr>
                  </a:lvl4pPr>
                  <a:lvl5pPr marL="2057400" indent="-228600" eaLnBrk="0" hangingPunct="0">
                    <a:defRPr sz="2200">
                      <a:solidFill>
                        <a:schemeClr val="tx1"/>
                      </a:solidFill>
                      <a:latin typeface="Times New Roman" pitchFamily="18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200">
                      <a:solidFill>
                        <a:schemeClr val="tx1"/>
                      </a:solidFill>
                      <a:latin typeface="Times New Roman" pitchFamily="18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200">
                      <a:solidFill>
                        <a:schemeClr val="tx1"/>
                      </a:solidFill>
                      <a:latin typeface="Times New Roman" pitchFamily="18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200">
                      <a:solidFill>
                        <a:schemeClr val="tx1"/>
                      </a:solidFill>
                      <a:latin typeface="Times New Roman" pitchFamily="18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200">
                      <a:solidFill>
                        <a:schemeClr val="tx1"/>
                      </a:solidFill>
                      <a:latin typeface="Times New Roman" pitchFamily="18" charset="0"/>
                    </a:defRPr>
                  </a:lvl9pPr>
                </a:lstStyle>
                <a:p>
                  <a:pPr eaLnBrk="1" hangingPunct="1"/>
                  <a:r>
                    <a:rPr lang="en-US" sz="2400" dirty="0"/>
                    <a:t>~</a:t>
                  </a:r>
                </a:p>
              </p:txBody>
            </p:sp>
          </p:grpSp>
          <p:grpSp>
            <p:nvGrpSpPr>
              <p:cNvPr id="26" name="Group 25"/>
              <p:cNvGrpSpPr/>
              <p:nvPr/>
            </p:nvGrpSpPr>
            <p:grpSpPr>
              <a:xfrm>
                <a:off x="1511932" y="5116539"/>
                <a:ext cx="349250" cy="541371"/>
                <a:chOff x="225685" y="3161991"/>
                <a:chExt cx="349250" cy="541371"/>
              </a:xfrm>
            </p:grpSpPr>
            <p:sp>
              <p:nvSpPr>
                <p:cNvPr id="27" name="Rectangle 26"/>
                <p:cNvSpPr/>
                <p:nvPr/>
              </p:nvSpPr>
              <p:spPr>
                <a:xfrm>
                  <a:off x="237753" y="3303252"/>
                  <a:ext cx="312906" cy="400110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en-US" sz="2000" dirty="0" smtClean="0">
                      <a:cs typeface="Times New Roman" pitchFamily="18" charset="0"/>
                    </a:rPr>
                    <a:t>y</a:t>
                  </a:r>
                  <a:endParaRPr lang="en-US" dirty="0"/>
                </a:p>
              </p:txBody>
            </p:sp>
            <p:sp>
              <p:nvSpPr>
                <p:cNvPr id="28" name="Text Box 26"/>
                <p:cNvSpPr txBox="1">
                  <a:spLocks noChangeArrowheads="1"/>
                </p:cNvSpPr>
                <p:nvPr/>
              </p:nvSpPr>
              <p:spPr bwMode="auto">
                <a:xfrm>
                  <a:off x="225685" y="3161991"/>
                  <a:ext cx="349250" cy="45720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defRPr sz="2200">
                      <a:solidFill>
                        <a:schemeClr val="tx1"/>
                      </a:solidFill>
                      <a:latin typeface="Times New Roman" pitchFamily="18" charset="0"/>
                    </a:defRPr>
                  </a:lvl1pPr>
                  <a:lvl2pPr marL="742950" indent="-285750" eaLnBrk="0" hangingPunct="0">
                    <a:defRPr sz="2200">
                      <a:solidFill>
                        <a:schemeClr val="tx1"/>
                      </a:solidFill>
                      <a:latin typeface="Times New Roman" pitchFamily="18" charset="0"/>
                    </a:defRPr>
                  </a:lvl2pPr>
                  <a:lvl3pPr marL="1143000" indent="-228600" eaLnBrk="0" hangingPunct="0">
                    <a:defRPr sz="2200">
                      <a:solidFill>
                        <a:schemeClr val="tx1"/>
                      </a:solidFill>
                      <a:latin typeface="Times New Roman" pitchFamily="18" charset="0"/>
                    </a:defRPr>
                  </a:lvl3pPr>
                  <a:lvl4pPr marL="1600200" indent="-228600" eaLnBrk="0" hangingPunct="0">
                    <a:defRPr sz="2200">
                      <a:solidFill>
                        <a:schemeClr val="tx1"/>
                      </a:solidFill>
                      <a:latin typeface="Times New Roman" pitchFamily="18" charset="0"/>
                    </a:defRPr>
                  </a:lvl4pPr>
                  <a:lvl5pPr marL="2057400" indent="-228600" eaLnBrk="0" hangingPunct="0">
                    <a:defRPr sz="2200">
                      <a:solidFill>
                        <a:schemeClr val="tx1"/>
                      </a:solidFill>
                      <a:latin typeface="Times New Roman" pitchFamily="18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200">
                      <a:solidFill>
                        <a:schemeClr val="tx1"/>
                      </a:solidFill>
                      <a:latin typeface="Times New Roman" pitchFamily="18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200">
                      <a:solidFill>
                        <a:schemeClr val="tx1"/>
                      </a:solidFill>
                      <a:latin typeface="Times New Roman" pitchFamily="18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200">
                      <a:solidFill>
                        <a:schemeClr val="tx1"/>
                      </a:solidFill>
                      <a:latin typeface="Times New Roman" pitchFamily="18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200">
                      <a:solidFill>
                        <a:schemeClr val="tx1"/>
                      </a:solidFill>
                      <a:latin typeface="Times New Roman" pitchFamily="18" charset="0"/>
                    </a:defRPr>
                  </a:lvl9pPr>
                </a:lstStyle>
                <a:p>
                  <a:pPr eaLnBrk="1" hangingPunct="1"/>
                  <a:r>
                    <a:rPr lang="en-US" sz="2400" dirty="0"/>
                    <a:t>~</a:t>
                  </a:r>
                </a:p>
              </p:txBody>
            </p:sp>
          </p:grpSp>
        </p:grpSp>
      </p:grpSp>
      <p:sp>
        <p:nvSpPr>
          <p:cNvPr id="32" name="Text Box 25"/>
          <p:cNvSpPr txBox="1">
            <a:spLocks noChangeArrowheads="1"/>
          </p:cNvSpPr>
          <p:nvPr/>
        </p:nvSpPr>
        <p:spPr bwMode="auto">
          <a:xfrm>
            <a:off x="5752350" y="2317050"/>
            <a:ext cx="3492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2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2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2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2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en-US" sz="2400" dirty="0"/>
              <a:t>~</a:t>
            </a:r>
          </a:p>
        </p:txBody>
      </p:sp>
      <p:sp>
        <p:nvSpPr>
          <p:cNvPr id="33" name="Text Box 25"/>
          <p:cNvSpPr txBox="1">
            <a:spLocks noChangeArrowheads="1"/>
          </p:cNvSpPr>
          <p:nvPr/>
        </p:nvSpPr>
        <p:spPr bwMode="auto">
          <a:xfrm>
            <a:off x="6162920" y="2318106"/>
            <a:ext cx="3492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2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2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2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2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en-US" sz="2400" dirty="0"/>
              <a:t>~</a:t>
            </a:r>
          </a:p>
        </p:txBody>
      </p:sp>
      <p:sp>
        <p:nvSpPr>
          <p:cNvPr id="25" name="Line 21"/>
          <p:cNvSpPr>
            <a:spLocks noChangeShapeType="1"/>
          </p:cNvSpPr>
          <p:nvPr/>
        </p:nvSpPr>
        <p:spPr bwMode="auto">
          <a:xfrm>
            <a:off x="4191000" y="5454373"/>
            <a:ext cx="228600" cy="0"/>
          </a:xfrm>
          <a:prstGeom prst="line">
            <a:avLst/>
          </a:prstGeom>
          <a:noFill/>
          <a:ln w="9525">
            <a:solidFill>
              <a:srgbClr val="0000F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A67565-8D48-4E7D-9B0C-A77CD6739475}" type="slidenum">
              <a:rPr lang="en-US" smtClean="0"/>
              <a:pPr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8934556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3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3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2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4" name="Text Box 6"/>
          <p:cNvSpPr txBox="1">
            <a:spLocks noChangeArrowheads="1"/>
          </p:cNvSpPr>
          <p:nvPr/>
        </p:nvSpPr>
        <p:spPr bwMode="auto">
          <a:xfrm>
            <a:off x="381000" y="990600"/>
            <a:ext cx="6019800" cy="357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457200" indent="-457200" eaLnBrk="0" hangingPunct="0">
              <a:defRPr sz="2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2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2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2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2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30000"/>
              </a:spcBef>
            </a:pPr>
            <a:r>
              <a:rPr lang="en-US" dirty="0"/>
              <a:t>1.   The steel </a:t>
            </a:r>
            <a:r>
              <a:rPr lang="en-US" dirty="0" smtClean="0"/>
              <a:t>plate, </a:t>
            </a:r>
            <a:r>
              <a:rPr lang="en-US" dirty="0"/>
              <a:t>with known weight and non-uniform thickness and </a:t>
            </a:r>
            <a:r>
              <a:rPr lang="en-US" dirty="0" smtClean="0"/>
              <a:t>density, </a:t>
            </a:r>
            <a:r>
              <a:rPr lang="en-US" dirty="0"/>
              <a:t>is supported as shown. Of the three parameters </a:t>
            </a:r>
            <a:r>
              <a:rPr lang="en-US" dirty="0" smtClean="0"/>
              <a:t>CG</a:t>
            </a:r>
            <a:r>
              <a:rPr lang="en-US" dirty="0"/>
              <a:t>, CM, and </a:t>
            </a:r>
            <a:r>
              <a:rPr lang="en-US" dirty="0" smtClean="0"/>
              <a:t>centroid, </a:t>
            </a:r>
            <a:r>
              <a:rPr lang="en-US" dirty="0"/>
              <a:t>which one is needed for determining the support reactions? Are all three parameters  located at the same point?</a:t>
            </a:r>
          </a:p>
          <a:p>
            <a:pPr eaLnBrk="1" hangingPunct="1">
              <a:spcBef>
                <a:spcPct val="30000"/>
              </a:spcBef>
            </a:pPr>
            <a:r>
              <a:rPr lang="en-US" dirty="0"/>
              <a:t>	A)	</a:t>
            </a:r>
            <a:r>
              <a:rPr lang="en-US" dirty="0" smtClean="0"/>
              <a:t>(center of gravity, yes)</a:t>
            </a:r>
            <a:r>
              <a:rPr lang="en-US" dirty="0"/>
              <a:t/>
            </a:r>
            <a:br>
              <a:rPr lang="en-US" dirty="0"/>
            </a:br>
            <a:r>
              <a:rPr lang="en-US" dirty="0"/>
              <a:t>B)	</a:t>
            </a:r>
            <a:r>
              <a:rPr lang="en-US" dirty="0" smtClean="0"/>
              <a:t>(center of gravity,  no) </a:t>
            </a:r>
            <a:r>
              <a:rPr lang="en-US" dirty="0"/>
              <a:t/>
            </a:r>
            <a:br>
              <a:rPr lang="en-US" dirty="0"/>
            </a:br>
            <a:r>
              <a:rPr lang="en-US" dirty="0"/>
              <a:t>C)	(centroid,  yes)</a:t>
            </a:r>
            <a:br>
              <a:rPr lang="en-US" dirty="0"/>
            </a:br>
            <a:r>
              <a:rPr lang="en-US" dirty="0"/>
              <a:t>D)	(centroid,  no)</a:t>
            </a:r>
          </a:p>
        </p:txBody>
      </p:sp>
      <p:sp>
        <p:nvSpPr>
          <p:cNvPr id="43018" name="Text Box 10"/>
          <p:cNvSpPr txBox="1">
            <a:spLocks noChangeArrowheads="1"/>
          </p:cNvSpPr>
          <p:nvPr/>
        </p:nvSpPr>
        <p:spPr bwMode="auto">
          <a:xfrm>
            <a:off x="428767" y="4570041"/>
            <a:ext cx="8305800" cy="1768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57200" indent="-457200" eaLnBrk="0" hangingPunct="0">
              <a:defRPr sz="2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2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2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2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2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dirty="0"/>
              <a:t>2.   When determining the centroid of the area above, which type of differential area element requires the least computational work?</a:t>
            </a:r>
          </a:p>
          <a:p>
            <a:pPr eaLnBrk="1" hangingPunct="1">
              <a:spcBef>
                <a:spcPct val="50000"/>
              </a:spcBef>
            </a:pPr>
            <a:r>
              <a:rPr lang="en-US" dirty="0"/>
              <a:t>	A)	Vertical 		B)   Horizontal</a:t>
            </a:r>
          </a:p>
          <a:p>
            <a:pPr eaLnBrk="1" hangingPunct="1">
              <a:spcBef>
                <a:spcPct val="50000"/>
              </a:spcBef>
            </a:pPr>
            <a:r>
              <a:rPr lang="en-US" dirty="0"/>
              <a:t>	C)	Polar			D)   Any one of the above.</a:t>
            </a:r>
          </a:p>
        </p:txBody>
      </p:sp>
      <p:pic>
        <p:nvPicPr>
          <p:cNvPr id="15367" name="Picture 9" descr="CH 9 Concept Centroid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7000" y="1219200"/>
            <a:ext cx="2519363" cy="2590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rtl="0" eaLnBrk="1" fontAlgn="base" hangingPunct="1"/>
            <a:r>
              <a:rPr lang="en-US" sz="2400" b="1" kern="1200" dirty="0" smtClean="0">
                <a:solidFill>
                  <a:srgbClr val="000096"/>
                </a:solidFill>
                <a:effectLst/>
                <a:latin typeface="Times New Roman" panose="02020603050405020304" pitchFamily="18" charset="0"/>
                <a:ea typeface="+mn-ea"/>
                <a:cs typeface="+mn-cs"/>
              </a:rPr>
              <a:t>CONCEPT QUIZ</a:t>
            </a:r>
            <a:endParaRPr lang="en-US" dirty="0" smtClean="0">
              <a:solidFill>
                <a:srgbClr val="000096"/>
              </a:solidFill>
              <a:effectLst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A67565-8D48-4E7D-9B0C-A77CD6739475}" type="slidenum">
              <a:rPr lang="en-US" smtClean="0"/>
              <a:pPr/>
              <a:t>19</a:t>
            </a:fld>
            <a:endParaRPr lang="en-US"/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30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30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30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30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4" grpId="0" autoUpdateAnimBg="0"/>
      <p:bldP spid="43018" grpId="0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1"/>
          <p:cNvGrpSpPr>
            <a:grpSpLocks/>
          </p:cNvGrpSpPr>
          <p:nvPr/>
        </p:nvGrpSpPr>
        <p:grpSpPr bwMode="auto">
          <a:xfrm>
            <a:off x="609600" y="1038225"/>
            <a:ext cx="8135938" cy="5089525"/>
            <a:chOff x="384" y="654"/>
            <a:chExt cx="5125" cy="3206"/>
          </a:xfrm>
        </p:grpSpPr>
        <p:sp>
          <p:nvSpPr>
            <p:cNvPr id="3078" name="Text Box 3"/>
            <p:cNvSpPr txBox="1">
              <a:spLocks noChangeArrowheads="1"/>
            </p:cNvSpPr>
            <p:nvPr/>
          </p:nvSpPr>
          <p:spPr bwMode="auto">
            <a:xfrm>
              <a:off x="384" y="1415"/>
              <a:ext cx="3120" cy="16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marL="457200" indent="-457200" eaLnBrk="0" hangingPunct="0">
                <a:defRPr sz="22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defRPr sz="22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defRPr sz="22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defRPr sz="22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defRPr sz="22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2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2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2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2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b="1" u="sng" dirty="0"/>
                <a:t>Today’s Objective</a:t>
              </a:r>
              <a:r>
                <a:rPr lang="en-US" dirty="0"/>
                <a:t> :</a:t>
              </a:r>
            </a:p>
            <a:p>
              <a:pPr eaLnBrk="1" hangingPunct="1">
                <a:spcBef>
                  <a:spcPct val="50000"/>
                </a:spcBef>
              </a:pPr>
              <a:r>
                <a:rPr lang="en-US" dirty="0"/>
                <a:t>Students will:</a:t>
              </a:r>
            </a:p>
            <a:p>
              <a:pPr eaLnBrk="1" hangingPunct="1">
                <a:spcBef>
                  <a:spcPct val="50000"/>
                </a:spcBef>
              </a:pPr>
              <a:r>
                <a:rPr lang="en-US" dirty="0"/>
                <a:t>a)    </a:t>
              </a:r>
              <a:r>
                <a:rPr lang="en-US" u="sng" dirty="0">
                  <a:solidFill>
                    <a:srgbClr val="0000FA"/>
                  </a:solidFill>
                </a:rPr>
                <a:t>Understand the concepts</a:t>
              </a:r>
              <a:r>
                <a:rPr lang="en-US" dirty="0">
                  <a:solidFill>
                    <a:srgbClr val="0000FA"/>
                  </a:solidFill>
                </a:rPr>
                <a:t> </a:t>
              </a:r>
              <a:r>
                <a:rPr lang="en-US" dirty="0"/>
                <a:t>of </a:t>
              </a:r>
              <a:r>
                <a:rPr lang="en-US" dirty="0">
                  <a:solidFill>
                    <a:srgbClr val="FF0000"/>
                  </a:solidFill>
                </a:rPr>
                <a:t>center of gravity, center of mass, and centroid</a:t>
              </a:r>
              <a:r>
                <a:rPr lang="en-US" dirty="0"/>
                <a:t>.</a:t>
              </a:r>
            </a:p>
            <a:p>
              <a:pPr eaLnBrk="1" hangingPunct="1">
                <a:spcBef>
                  <a:spcPct val="50000"/>
                </a:spcBef>
              </a:pPr>
              <a:r>
                <a:rPr lang="en-US" dirty="0"/>
                <a:t>b)    Be able to </a:t>
              </a:r>
              <a:r>
                <a:rPr lang="en-US" u="sng" dirty="0">
                  <a:solidFill>
                    <a:srgbClr val="0000FA"/>
                  </a:solidFill>
                </a:rPr>
                <a:t>determine the location</a:t>
              </a:r>
              <a:r>
                <a:rPr lang="en-US" dirty="0">
                  <a:solidFill>
                    <a:srgbClr val="0000FA"/>
                  </a:solidFill>
                </a:rPr>
                <a:t> </a:t>
              </a:r>
              <a:r>
                <a:rPr lang="en-US" dirty="0"/>
                <a:t>of these points for a body.</a:t>
              </a:r>
            </a:p>
          </p:txBody>
        </p:sp>
        <p:pic>
          <p:nvPicPr>
            <p:cNvPr id="3079" name="Picture 9" descr="CH 9 Water Tower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88" y="2266"/>
              <a:ext cx="1298" cy="15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080" name="Picture 10" descr="CH 9 Centroid Cover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69" y="654"/>
              <a:ext cx="1640" cy="15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3" name="Title 2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rtl="0" eaLnBrk="1" fontAlgn="base" hangingPunct="1"/>
            <a:r>
              <a:rPr lang="en-US" sz="2400" b="1" kern="1200" dirty="0" smtClean="0">
                <a:solidFill>
                  <a:srgbClr val="000096"/>
                </a:solidFill>
                <a:effectLst/>
                <a:latin typeface="Times New Roman" panose="02020603050405020304" pitchFamily="18" charset="0"/>
                <a:ea typeface="+mn-ea"/>
                <a:cs typeface="+mn-cs"/>
              </a:rPr>
              <a:t>CENTER OF GRAVITY, CENTER OF MASS AND CENTROID</a:t>
            </a:r>
            <a:r>
              <a:rPr lang="en-US" sz="2400" b="1" kern="1200" baseline="0" dirty="0" smtClean="0">
                <a:solidFill>
                  <a:srgbClr val="000096"/>
                </a:solidFill>
                <a:effectLst/>
                <a:latin typeface="Times New Roman" panose="02020603050405020304" pitchFamily="18" charset="0"/>
                <a:ea typeface="+mn-ea"/>
                <a:cs typeface="+mn-cs"/>
              </a:rPr>
              <a:t> </a:t>
            </a:r>
            <a:r>
              <a:rPr lang="en-US" sz="2400" b="1" kern="1200" dirty="0" smtClean="0">
                <a:solidFill>
                  <a:srgbClr val="000096"/>
                </a:solidFill>
                <a:effectLst/>
                <a:latin typeface="Times New Roman" panose="02020603050405020304" pitchFamily="18" charset="0"/>
                <a:ea typeface="+mn-ea"/>
                <a:cs typeface="+mn-cs"/>
              </a:rPr>
              <a:t>OF A BODY</a:t>
            </a:r>
            <a:endParaRPr lang="en-US" dirty="0" smtClean="0">
              <a:solidFill>
                <a:srgbClr val="000096"/>
              </a:solidFill>
              <a:effectLst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A67565-8D48-4E7D-9B0C-A77CD6739475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94" name="Text Box 9"/>
          <p:cNvSpPr txBox="1">
            <a:spLocks noChangeArrowheads="1"/>
          </p:cNvSpPr>
          <p:nvPr/>
        </p:nvSpPr>
        <p:spPr bwMode="auto">
          <a:xfrm>
            <a:off x="3505618" y="1134979"/>
            <a:ext cx="5297488" cy="2677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2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2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2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2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marL="974725" indent="-974725" eaLnBrk="1" hangingPunct="1">
              <a:spcBef>
                <a:spcPct val="50000"/>
              </a:spcBef>
            </a:pPr>
            <a:r>
              <a:rPr lang="en-US" sz="2400" b="1" dirty="0" smtClean="0">
                <a:solidFill>
                  <a:srgbClr val="990033"/>
                </a:solidFill>
              </a:rPr>
              <a:t>Given:</a:t>
            </a:r>
            <a:r>
              <a:rPr lang="en-US" sz="2400" dirty="0">
                <a:solidFill>
                  <a:srgbClr val="990033"/>
                </a:solidFill>
              </a:rPr>
              <a:t> </a:t>
            </a:r>
            <a:r>
              <a:rPr lang="en-US" sz="2400" dirty="0" smtClean="0"/>
              <a:t>The </a:t>
            </a:r>
            <a:r>
              <a:rPr lang="en-US" sz="2400" dirty="0"/>
              <a:t>steel plate is 0.3 m thick </a:t>
            </a:r>
            <a:r>
              <a:rPr lang="en-US" sz="2400" dirty="0" smtClean="0"/>
              <a:t>and has </a:t>
            </a:r>
            <a:r>
              <a:rPr lang="en-US" sz="2400" dirty="0"/>
              <a:t>a density </a:t>
            </a:r>
            <a:r>
              <a:rPr lang="en-US" sz="2400" dirty="0" smtClean="0"/>
              <a:t>of 7850 kg/m</a:t>
            </a:r>
            <a:r>
              <a:rPr lang="en-US" sz="2400" baseline="30000" dirty="0" smtClean="0"/>
              <a:t>3</a:t>
            </a:r>
            <a:r>
              <a:rPr lang="en-US" sz="2400" dirty="0" smtClean="0"/>
              <a:t>.</a:t>
            </a:r>
            <a:endParaRPr lang="en-US" sz="2400" dirty="0"/>
          </a:p>
          <a:p>
            <a:pPr marL="974725" indent="-974725" eaLnBrk="1" hangingPunct="1">
              <a:spcBef>
                <a:spcPct val="50000"/>
              </a:spcBef>
            </a:pPr>
            <a:r>
              <a:rPr lang="en-US" sz="2400" b="1" dirty="0" smtClean="0">
                <a:solidFill>
                  <a:srgbClr val="990033"/>
                </a:solidFill>
                <a:sym typeface="Symbol" pitchFamily="18" charset="2"/>
              </a:rPr>
              <a:t>Find:</a:t>
            </a:r>
            <a:r>
              <a:rPr lang="en-US" sz="2400" b="1" dirty="0">
                <a:solidFill>
                  <a:srgbClr val="990033"/>
                </a:solidFill>
                <a:sym typeface="Symbol" pitchFamily="18" charset="2"/>
              </a:rPr>
              <a:t> </a:t>
            </a:r>
            <a:r>
              <a:rPr lang="en-US" sz="2400" b="1" dirty="0" smtClean="0">
                <a:solidFill>
                  <a:srgbClr val="990033"/>
                </a:solidFill>
                <a:sym typeface="Symbol" pitchFamily="18" charset="2"/>
              </a:rPr>
              <a:t>  </a:t>
            </a:r>
            <a:r>
              <a:rPr lang="en-US" sz="2400" dirty="0" smtClean="0">
                <a:sym typeface="Symbol" pitchFamily="18" charset="2"/>
              </a:rPr>
              <a:t>T</a:t>
            </a:r>
            <a:r>
              <a:rPr lang="en-US" sz="2400" dirty="0" smtClean="0"/>
              <a:t>he </a:t>
            </a:r>
            <a:r>
              <a:rPr lang="en-US" sz="2400" dirty="0"/>
              <a:t>location of its center of mass. Also compute the reactions at </a:t>
            </a:r>
            <a:r>
              <a:rPr lang="en-US" sz="2400" dirty="0" smtClean="0"/>
              <a:t>A and B</a:t>
            </a:r>
            <a:r>
              <a:rPr lang="en-US" sz="2400" dirty="0" smtClean="0">
                <a:sym typeface="Symbol" pitchFamily="18" charset="2"/>
              </a:rPr>
              <a:t>.</a:t>
            </a:r>
            <a:endParaRPr lang="en-US" sz="2400" dirty="0">
              <a:sym typeface="Symbol" pitchFamily="18" charset="2"/>
            </a:endParaRPr>
          </a:p>
          <a:p>
            <a:pPr eaLnBrk="1" hangingPunct="1">
              <a:spcBef>
                <a:spcPct val="50000"/>
              </a:spcBef>
            </a:pPr>
            <a:r>
              <a:rPr lang="en-US" sz="2400" b="1" dirty="0">
                <a:solidFill>
                  <a:srgbClr val="990033"/>
                </a:solidFill>
                <a:sym typeface="Symbol" pitchFamily="18" charset="2"/>
              </a:rPr>
              <a:t>Plan:</a:t>
            </a:r>
            <a:r>
              <a:rPr lang="en-US" sz="2400" dirty="0">
                <a:sym typeface="Symbol" pitchFamily="18" charset="2"/>
              </a:rPr>
              <a:t>	</a:t>
            </a:r>
            <a:endParaRPr lang="en-US" sz="2400" b="1" u="sng" dirty="0">
              <a:sym typeface="Symbol" pitchFamily="18" charset="2"/>
            </a:endParaRPr>
          </a:p>
        </p:txBody>
      </p:sp>
      <p:sp>
        <p:nvSpPr>
          <p:cNvPr id="16395" name="Line 11"/>
          <p:cNvSpPr>
            <a:spLocks noChangeShapeType="1"/>
          </p:cNvSpPr>
          <p:nvPr/>
        </p:nvSpPr>
        <p:spPr bwMode="auto">
          <a:xfrm>
            <a:off x="5374106" y="1820779"/>
            <a:ext cx="152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en-US"/>
          </a:p>
        </p:txBody>
      </p:sp>
      <p:pic>
        <p:nvPicPr>
          <p:cNvPr id="29" name="Picture 2" descr="C:\Users\chnam\Desktop\Hibbeler_13\Books\Images_13\CH09\09_P034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b="10822"/>
          <a:stretch/>
        </p:blipFill>
        <p:spPr bwMode="auto">
          <a:xfrm>
            <a:off x="814137" y="1155032"/>
            <a:ext cx="2531853" cy="38741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4495800" y="3471208"/>
            <a:ext cx="41148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ym typeface="Symbol" pitchFamily="18" charset="2"/>
              </a:rPr>
              <a:t>Follow the solution steps to find the CM by integration.  Then use 2-dimensional equations of equilibrium to solve for the external reactions.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rtl="0" eaLnBrk="1" fontAlgn="base" hangingPunct="1"/>
            <a:r>
              <a:rPr lang="en-US" sz="2400" b="1" kern="1200" dirty="0" smtClean="0">
                <a:solidFill>
                  <a:srgbClr val="000096"/>
                </a:solidFill>
                <a:effectLst/>
                <a:latin typeface="Times New Roman" panose="02020603050405020304" pitchFamily="18" charset="0"/>
                <a:ea typeface="+mn-ea"/>
                <a:cs typeface="+mn-cs"/>
              </a:rPr>
              <a:t>GROUP  PROBLEM  SOLVING</a:t>
            </a:r>
            <a:endParaRPr lang="en-US" dirty="0" smtClean="0">
              <a:solidFill>
                <a:srgbClr val="000096"/>
              </a:solidFill>
              <a:effectLst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A67565-8D48-4E7D-9B0C-A77CD6739475}" type="slidenum">
              <a:rPr lang="en-US" smtClean="0"/>
              <a:pPr/>
              <a:t>20</a:t>
            </a:fld>
            <a:endParaRPr lang="en-US"/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98" name="Text Box 63"/>
          <p:cNvSpPr txBox="1">
            <a:spLocks noChangeArrowheads="1"/>
          </p:cNvSpPr>
          <p:nvPr/>
        </p:nvSpPr>
        <p:spPr bwMode="auto">
          <a:xfrm>
            <a:off x="228600" y="1160383"/>
            <a:ext cx="5029200" cy="13542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457200" indent="-457200" eaLnBrk="0" hangingPunct="0">
              <a:defRPr sz="2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2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2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2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2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ts val="0"/>
              </a:spcBef>
              <a:spcAft>
                <a:spcPts val="1200"/>
              </a:spcAft>
            </a:pPr>
            <a:r>
              <a:rPr lang="en-US" sz="2400" b="1" dirty="0">
                <a:solidFill>
                  <a:srgbClr val="990033"/>
                </a:solidFill>
              </a:rPr>
              <a:t>	</a:t>
            </a:r>
            <a:r>
              <a:rPr lang="en-US" sz="2400" b="1" dirty="0" smtClean="0">
                <a:solidFill>
                  <a:srgbClr val="990033"/>
                </a:solidFill>
              </a:rPr>
              <a:t>Solution:</a:t>
            </a:r>
            <a:endParaRPr lang="en-US" sz="2400" dirty="0">
              <a:solidFill>
                <a:srgbClr val="990033"/>
              </a:solidFill>
            </a:endParaRPr>
          </a:p>
          <a:p>
            <a:pPr eaLnBrk="1" hangingPunct="1">
              <a:spcBef>
                <a:spcPts val="0"/>
              </a:spcBef>
              <a:spcAft>
                <a:spcPts val="1200"/>
              </a:spcAft>
            </a:pPr>
            <a:r>
              <a:rPr lang="en-US" sz="2400" dirty="0"/>
              <a:t>	1.   Choose </a:t>
            </a:r>
            <a:r>
              <a:rPr lang="en-US" sz="2400" dirty="0" err="1"/>
              <a:t>dA</a:t>
            </a:r>
            <a:r>
              <a:rPr lang="en-US" sz="2400" dirty="0"/>
              <a:t> as a </a:t>
            </a:r>
            <a:r>
              <a:rPr lang="en-US" sz="2400" dirty="0" smtClean="0"/>
              <a:t>vertical 	rectangular strip</a:t>
            </a:r>
            <a:r>
              <a:rPr lang="en-US" sz="2400" dirty="0"/>
              <a:t>.</a:t>
            </a:r>
            <a:endParaRPr lang="en-US" sz="2400" b="1" u="sng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6396" name="Text Box 79"/>
              <p:cNvSpPr txBox="1">
                <a:spLocks noChangeArrowheads="1"/>
              </p:cNvSpPr>
              <p:nvPr/>
            </p:nvSpPr>
            <p:spPr bwMode="auto">
              <a:xfrm>
                <a:off x="689811" y="3886200"/>
                <a:ext cx="5041232" cy="139018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marL="457200" indent="-457200" eaLnBrk="0" hangingPunct="0">
                  <a:defRPr sz="2200">
                    <a:solidFill>
                      <a:schemeClr val="tx1"/>
                    </a:solidFill>
                    <a:latin typeface="Times New Roman" pitchFamily="18" charset="0"/>
                  </a:defRPr>
                </a:lvl1pPr>
                <a:lvl2pPr marL="1028700" indent="-457200" eaLnBrk="0" hangingPunct="0">
                  <a:defRPr sz="2200">
                    <a:solidFill>
                      <a:schemeClr val="tx1"/>
                    </a:solidFill>
                    <a:latin typeface="Times New Roman" pitchFamily="18" charset="0"/>
                  </a:defRPr>
                </a:lvl2pPr>
                <a:lvl3pPr marL="1143000" indent="-228600" eaLnBrk="0" hangingPunct="0">
                  <a:defRPr sz="2200">
                    <a:solidFill>
                      <a:schemeClr val="tx1"/>
                    </a:solidFill>
                    <a:latin typeface="Times New Roman" pitchFamily="18" charset="0"/>
                  </a:defRPr>
                </a:lvl3pPr>
                <a:lvl4pPr marL="1600200" indent="-228600" eaLnBrk="0" hangingPunct="0">
                  <a:defRPr sz="2200">
                    <a:solidFill>
                      <a:schemeClr val="tx1"/>
                    </a:solidFill>
                    <a:latin typeface="Times New Roman" pitchFamily="18" charset="0"/>
                  </a:defRPr>
                </a:lvl4pPr>
                <a:lvl5pPr marL="2057400" indent="-228600" eaLnBrk="0" hangingPunct="0">
                  <a:defRPr sz="2200">
                    <a:solidFill>
                      <a:schemeClr val="tx1"/>
                    </a:solidFill>
                    <a:latin typeface="Times New Roman" pitchFamily="18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200">
                    <a:solidFill>
                      <a:schemeClr val="tx1"/>
                    </a:solidFill>
                    <a:latin typeface="Times New Roman" pitchFamily="18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200">
                    <a:solidFill>
                      <a:schemeClr val="tx1"/>
                    </a:solidFill>
                    <a:latin typeface="Times New Roman" pitchFamily="18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200">
                    <a:solidFill>
                      <a:schemeClr val="tx1"/>
                    </a:solidFill>
                    <a:latin typeface="Times New Roman" pitchFamily="18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200">
                    <a:solidFill>
                      <a:schemeClr val="tx1"/>
                    </a:solidFill>
                    <a:latin typeface="Times New Roman" pitchFamily="18" charset="0"/>
                  </a:defRPr>
                </a:lvl9pPr>
              </a:lstStyle>
              <a:p>
                <a:pPr eaLnBrk="1" hangingPunct="1">
                  <a:spcBef>
                    <a:spcPts val="0"/>
                  </a:spcBef>
                  <a:spcAft>
                    <a:spcPts val="600"/>
                  </a:spcAft>
                </a:pPr>
                <a:r>
                  <a:rPr lang="en-US" sz="2400" dirty="0" smtClean="0">
                    <a:cs typeface="Times New Roman" pitchFamily="18" charset="0"/>
                  </a:rPr>
                  <a:t>3</a:t>
                </a:r>
                <a:r>
                  <a:rPr lang="en-US" sz="2400" dirty="0">
                    <a:cs typeface="Times New Roman" pitchFamily="18" charset="0"/>
                  </a:rPr>
                  <a:t>.   </a:t>
                </a:r>
                <a14:m>
                  <m:oMath xmlns:m="http://schemas.openxmlformats.org/officeDocument/2006/math">
                    <m:acc>
                      <m:accPr>
                        <m:chr m:val="̃"/>
                        <m:ctrlPr>
                          <a:rPr lang="en-US" sz="2400" i="1" dirty="0" smtClean="0">
                            <a:latin typeface="Cambria Math"/>
                            <a:cs typeface="Times New Roman" pitchFamily="18" charset="0"/>
                          </a:rPr>
                        </m:ctrlPr>
                      </m:accPr>
                      <m:e>
                        <m:r>
                          <a:rPr lang="en-US" sz="2400" b="0" i="1" dirty="0" smtClean="0">
                            <a:latin typeface="Cambria Math"/>
                            <a:cs typeface="Times New Roman" pitchFamily="18" charset="0"/>
                          </a:rPr>
                          <m:t>𝑥</m:t>
                        </m:r>
                      </m:e>
                    </m:acc>
                  </m:oMath>
                </a14:m>
                <a:r>
                  <a:rPr lang="en-US" sz="2400" dirty="0" smtClean="0">
                    <a:cs typeface="Times New Roman" pitchFamily="18" charset="0"/>
                  </a:rPr>
                  <a:t> = x</a:t>
                </a:r>
              </a:p>
              <a:p>
                <a:pPr eaLnBrk="1" hangingPunct="1">
                  <a:spcBef>
                    <a:spcPts val="0"/>
                  </a:spcBef>
                  <a:spcAft>
                    <a:spcPts val="600"/>
                  </a:spcAft>
                </a:pPr>
                <a:r>
                  <a:rPr lang="en-US" sz="2400" dirty="0">
                    <a:cs typeface="Times New Roman" pitchFamily="18" charset="0"/>
                  </a:rPr>
                  <a:t> </a:t>
                </a:r>
                <a:r>
                  <a:rPr lang="en-US" sz="2400" dirty="0" smtClean="0">
                    <a:cs typeface="Times New Roman" pitchFamily="18" charset="0"/>
                  </a:rPr>
                  <a:t>     </a:t>
                </a:r>
                <a14:m>
                  <m:oMath xmlns:m="http://schemas.openxmlformats.org/officeDocument/2006/math">
                    <m:acc>
                      <m:accPr>
                        <m:chr m:val="̃"/>
                        <m:ctrlPr>
                          <a:rPr lang="en-US" sz="2400" i="1" smtClean="0">
                            <a:latin typeface="Cambria Math"/>
                            <a:cs typeface="Times New Roman" pitchFamily="18" charset="0"/>
                          </a:rPr>
                        </m:ctrlPr>
                      </m:accPr>
                      <m:e>
                        <m:r>
                          <a:rPr lang="en-US" sz="2400" b="0" i="1" smtClean="0">
                            <a:latin typeface="Cambria Math"/>
                            <a:cs typeface="Times New Roman" pitchFamily="18" charset="0"/>
                          </a:rPr>
                          <m:t>𝑦</m:t>
                        </m:r>
                      </m:e>
                    </m:acc>
                  </m:oMath>
                </a14:m>
                <a:r>
                  <a:rPr lang="en-US" sz="2400" dirty="0" smtClean="0">
                    <a:cs typeface="Times New Roman" pitchFamily="18" charset="0"/>
                  </a:rPr>
                  <a:t> = ( y</a:t>
                </a:r>
                <a:r>
                  <a:rPr lang="en-US" sz="2400" baseline="-25000" dirty="0" smtClean="0">
                    <a:cs typeface="Times New Roman" pitchFamily="18" charset="0"/>
                  </a:rPr>
                  <a:t>1</a:t>
                </a:r>
                <a:r>
                  <a:rPr lang="en-US" sz="2400" dirty="0" smtClean="0">
                    <a:cs typeface="Times New Roman" pitchFamily="18" charset="0"/>
                  </a:rPr>
                  <a:t>  </a:t>
                </a:r>
                <a:r>
                  <a:rPr lang="en-US" sz="2400" dirty="0">
                    <a:cs typeface="Times New Roman" pitchFamily="18" charset="0"/>
                  </a:rPr>
                  <a:t>+  </a:t>
                </a:r>
                <a:r>
                  <a:rPr lang="en-US" sz="2400" dirty="0" smtClean="0">
                    <a:cs typeface="Times New Roman" pitchFamily="18" charset="0"/>
                  </a:rPr>
                  <a:t>y</a:t>
                </a:r>
                <a:r>
                  <a:rPr lang="en-US" sz="2400" baseline="-25000" dirty="0" smtClean="0">
                    <a:cs typeface="Times New Roman" pitchFamily="18" charset="0"/>
                  </a:rPr>
                  <a:t>2</a:t>
                </a:r>
                <a:r>
                  <a:rPr lang="en-US" sz="2400" dirty="0">
                    <a:cs typeface="Times New Roman" pitchFamily="18" charset="0"/>
                  </a:rPr>
                  <a:t>) / </a:t>
                </a:r>
                <a:r>
                  <a:rPr lang="en-US" sz="2400" dirty="0" smtClean="0">
                    <a:cs typeface="Times New Roman" pitchFamily="18" charset="0"/>
                  </a:rPr>
                  <a:t>2 </a:t>
                </a:r>
              </a:p>
              <a:p>
                <a:pPr eaLnBrk="1" hangingPunct="1">
                  <a:spcBef>
                    <a:spcPts val="0"/>
                  </a:spcBef>
                  <a:spcAft>
                    <a:spcPts val="600"/>
                  </a:spcAft>
                </a:pPr>
                <a:r>
                  <a:rPr lang="en-US" sz="2400" dirty="0">
                    <a:cs typeface="Times New Roman" pitchFamily="18" charset="0"/>
                  </a:rPr>
                  <a:t>	</a:t>
                </a:r>
                <a:r>
                  <a:rPr lang="en-US" sz="2400" dirty="0" smtClean="0">
                    <a:cs typeface="Times New Roman" pitchFamily="18" charset="0"/>
                  </a:rPr>
                  <a:t>   = </a:t>
                </a:r>
                <a:r>
                  <a:rPr lang="en-US" sz="2400" dirty="0">
                    <a:cs typeface="Times New Roman" pitchFamily="18" charset="0"/>
                  </a:rPr>
                  <a:t>(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sz="2400" i="1">
                            <a:latin typeface="Cambria Math"/>
                            <a:cs typeface="Times New Roman" pitchFamily="18" charset="0"/>
                          </a:rPr>
                        </m:ctrlPr>
                      </m:radPr>
                      <m:deg/>
                      <m:e>
                        <m:r>
                          <a:rPr lang="en-US" sz="2400">
                            <a:latin typeface="Cambria Math"/>
                            <a:cs typeface="Times New Roman" pitchFamily="18" charset="0"/>
                          </a:rPr>
                          <m:t>2</m:t>
                        </m:r>
                        <m:r>
                          <m:rPr>
                            <m:sty m:val="p"/>
                          </m:rPr>
                          <a:rPr lang="en-US" sz="2400">
                            <a:latin typeface="Cambria Math"/>
                            <a:cs typeface="Times New Roman" pitchFamily="18" charset="0"/>
                          </a:rPr>
                          <m:t>x</m:t>
                        </m:r>
                      </m:e>
                    </m:rad>
                  </m:oMath>
                </a14:m>
                <a:r>
                  <a:rPr lang="en-US" sz="2400" dirty="0">
                    <a:cs typeface="Times New Roman" pitchFamily="18" charset="0"/>
                  </a:rPr>
                  <a:t> –</a:t>
                </a:r>
                <a:r>
                  <a:rPr lang="en-US" sz="2400" dirty="0" smtClean="0">
                    <a:cs typeface="Times New Roman" pitchFamily="18" charset="0"/>
                  </a:rPr>
                  <a:t> </a:t>
                </a:r>
                <a:r>
                  <a:rPr lang="en-US" sz="2400" dirty="0">
                    <a:cs typeface="Times New Roman" pitchFamily="18" charset="0"/>
                  </a:rPr>
                  <a:t>x) </a:t>
                </a:r>
                <a:r>
                  <a:rPr lang="en-US" sz="2400" dirty="0" smtClean="0">
                    <a:cs typeface="Times New Roman" pitchFamily="18" charset="0"/>
                  </a:rPr>
                  <a:t>/2</a:t>
                </a:r>
                <a:endParaRPr lang="en-US" sz="2400" dirty="0"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16396" name="Text Box 7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689811" y="3886200"/>
                <a:ext cx="5041232" cy="1390189"/>
              </a:xfrm>
              <a:prstGeom prst="rect">
                <a:avLst/>
              </a:prstGeom>
              <a:blipFill rotWithShape="1">
                <a:blip r:embed="rId2" cstate="print"/>
                <a:stretch>
                  <a:fillRect l="-1814" t="-3509" b="-8772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8801" y="1138989"/>
            <a:ext cx="3048000" cy="46622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5" name="Rectangle 4"/>
              <p:cNvSpPr/>
              <p:nvPr/>
            </p:nvSpPr>
            <p:spPr>
              <a:xfrm>
                <a:off x="685800" y="2743200"/>
                <a:ext cx="4800600" cy="94391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eaLnBrk="1" hangingPunct="1">
                  <a:spcBef>
                    <a:spcPts val="0"/>
                  </a:spcBef>
                  <a:spcAft>
                    <a:spcPts val="600"/>
                  </a:spcAft>
                </a:pPr>
                <a:r>
                  <a:rPr lang="en-US" sz="2400" dirty="0" smtClean="0"/>
                  <a:t>2.   </a:t>
                </a:r>
                <a:r>
                  <a:rPr lang="en-US" sz="2400" dirty="0" err="1" smtClean="0"/>
                  <a:t>dA</a:t>
                </a:r>
                <a:r>
                  <a:rPr lang="en-US" sz="2400" dirty="0" smtClean="0"/>
                  <a:t>  </a:t>
                </a:r>
                <a:r>
                  <a:rPr lang="en-US" sz="2400" dirty="0"/>
                  <a:t>=  (y</a:t>
                </a:r>
                <a:r>
                  <a:rPr lang="en-US" sz="2400" baseline="-25000" dirty="0"/>
                  <a:t>2</a:t>
                </a:r>
                <a:r>
                  <a:rPr lang="en-US" sz="2400" dirty="0"/>
                  <a:t>  </a:t>
                </a:r>
                <a:r>
                  <a:rPr lang="en-US" sz="2400" dirty="0">
                    <a:cs typeface="Times New Roman" pitchFamily="18" charset="0"/>
                  </a:rPr>
                  <a:t>–  y</a:t>
                </a:r>
                <a:r>
                  <a:rPr lang="en-US" sz="2400" baseline="-25000" dirty="0">
                    <a:cs typeface="Times New Roman" pitchFamily="18" charset="0"/>
                  </a:rPr>
                  <a:t>1</a:t>
                </a:r>
                <a:r>
                  <a:rPr lang="en-US" sz="2400" dirty="0">
                    <a:cs typeface="Times New Roman" pitchFamily="18" charset="0"/>
                  </a:rPr>
                  <a:t>)  dx</a:t>
                </a:r>
              </a:p>
              <a:p>
                <a:pPr lvl="1" eaLnBrk="1" hangingPunct="1">
                  <a:spcBef>
                    <a:spcPts val="0"/>
                  </a:spcBef>
                  <a:spcAft>
                    <a:spcPts val="600"/>
                  </a:spcAft>
                </a:pPr>
                <a:r>
                  <a:rPr lang="en-US" sz="2400" dirty="0">
                    <a:cs typeface="Times New Roman" pitchFamily="18" charset="0"/>
                  </a:rPr>
                  <a:t>	 </a:t>
                </a:r>
                <a:r>
                  <a:rPr lang="en-US" sz="2400" dirty="0" smtClean="0">
                    <a:cs typeface="Times New Roman" pitchFamily="18" charset="0"/>
                  </a:rPr>
                  <a:t>=  </a:t>
                </a:r>
                <a:r>
                  <a:rPr lang="en-US" sz="2400" dirty="0">
                    <a:cs typeface="Times New Roman" pitchFamily="18" charset="0"/>
                  </a:rPr>
                  <a:t>(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sz="2400" i="1">
                            <a:latin typeface="Cambria Math"/>
                            <a:cs typeface="Times New Roman" pitchFamily="18" charset="0"/>
                          </a:rPr>
                        </m:ctrlPr>
                      </m:radPr>
                      <m:deg/>
                      <m:e>
                        <m:r>
                          <a:rPr lang="en-US" sz="2400">
                            <a:latin typeface="Cambria Math"/>
                            <a:cs typeface="Times New Roman" pitchFamily="18" charset="0"/>
                          </a:rPr>
                          <m:t>2</m:t>
                        </m:r>
                        <m:r>
                          <m:rPr>
                            <m:sty m:val="p"/>
                          </m:rPr>
                          <a:rPr lang="en-US" sz="2400">
                            <a:latin typeface="Cambria Math"/>
                            <a:cs typeface="Times New Roman" pitchFamily="18" charset="0"/>
                          </a:rPr>
                          <m:t>x</m:t>
                        </m:r>
                      </m:e>
                    </m:rad>
                  </m:oMath>
                </a14:m>
                <a:r>
                  <a:rPr lang="en-US" sz="2400" dirty="0">
                    <a:cs typeface="Times New Roman" pitchFamily="18" charset="0"/>
                  </a:rPr>
                  <a:t> + x)  dx</a:t>
                </a:r>
              </a:p>
            </p:txBody>
          </p:sp>
        </mc:Choice>
        <mc:Fallback xmlns="">
          <p:sp>
            <p:nvSpPr>
              <p:cNvPr id="5" name="Rectangle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5800" y="2743200"/>
                <a:ext cx="4800600" cy="943913"/>
              </a:xfrm>
              <a:prstGeom prst="rect">
                <a:avLst/>
              </a:prstGeom>
              <a:blipFill rotWithShape="1">
                <a:blip r:embed="rId4" cstate="print"/>
                <a:stretch>
                  <a:fillRect l="-2033" t="-5161" b="-1419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rtl="0" eaLnBrk="1" fontAlgn="base" hangingPunct="1"/>
            <a:r>
              <a:rPr lang="en-US" sz="2400" b="1" kern="1200" dirty="0" smtClean="0">
                <a:solidFill>
                  <a:srgbClr val="000096"/>
                </a:solidFill>
                <a:effectLst/>
                <a:latin typeface="Times New Roman" panose="02020603050405020304" pitchFamily="18" charset="0"/>
                <a:ea typeface="+mn-ea"/>
                <a:cs typeface="+mn-cs"/>
              </a:rPr>
              <a:t>GROUP  PROBLEM SOLVING </a:t>
            </a:r>
            <a:r>
              <a:rPr lang="en-US" sz="2400" kern="1200" dirty="0" smtClean="0">
                <a:solidFill>
                  <a:srgbClr val="000096"/>
                </a:solidFill>
                <a:effectLst/>
                <a:latin typeface="Times New Roman" panose="02020603050405020304" pitchFamily="18" charset="0"/>
                <a:ea typeface="+mn-ea"/>
                <a:cs typeface="+mn-cs"/>
              </a:rPr>
              <a:t>(continued)</a:t>
            </a:r>
            <a:endParaRPr lang="en-US" dirty="0" smtClean="0">
              <a:solidFill>
                <a:srgbClr val="000096"/>
              </a:solidFill>
              <a:effectLst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A67565-8D48-4E7D-9B0C-A77CD6739475}" type="slidenum">
              <a:rPr lang="en-US" smtClean="0"/>
              <a:pPr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3860144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3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3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96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Rectangle 2"/>
              <p:cNvSpPr/>
              <p:nvPr/>
            </p:nvSpPr>
            <p:spPr>
              <a:xfrm>
                <a:off x="1295400" y="5665113"/>
                <a:ext cx="3602268" cy="43088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bar>
                      <m:barPr>
                        <m:pos m:val="top"/>
                        <m:ctrlPr>
                          <a:rPr lang="en-US" i="1" dirty="0" smtClean="0">
                            <a:solidFill>
                              <a:srgbClr val="0000FA"/>
                            </a:solidFill>
                            <a:latin typeface="Cambria Math"/>
                          </a:rPr>
                        </m:ctrlPr>
                      </m:barPr>
                      <m:e>
                        <m:r>
                          <m:rPr>
                            <m:sty m:val="p"/>
                          </m:rPr>
                          <a:rPr lang="en-US" dirty="0">
                            <a:solidFill>
                              <a:srgbClr val="0000FA"/>
                            </a:solidFill>
                            <a:latin typeface="Cambria Math"/>
                          </a:rPr>
                          <m:t>x</m:t>
                        </m:r>
                      </m:e>
                    </m:bar>
                  </m:oMath>
                </a14:m>
                <a:r>
                  <a:rPr lang="en-US" dirty="0">
                    <a:solidFill>
                      <a:srgbClr val="0000FA"/>
                    </a:solidFill>
                  </a:rPr>
                  <a:t> </a:t>
                </a:r>
                <a:r>
                  <a:rPr lang="en-US" dirty="0" smtClean="0">
                    <a:solidFill>
                      <a:srgbClr val="0000FA"/>
                    </a:solidFill>
                  </a:rPr>
                  <a:t>= 1.26 m   </a:t>
                </a:r>
                <a:r>
                  <a:rPr lang="en-US" dirty="0" smtClean="0"/>
                  <a:t>and  </a:t>
                </a:r>
                <a14:m>
                  <m:oMath xmlns:m="http://schemas.openxmlformats.org/officeDocument/2006/math">
                    <m:bar>
                      <m:barPr>
                        <m:pos m:val="top"/>
                        <m:ctrlPr>
                          <a:rPr lang="en-US" i="1" smtClean="0">
                            <a:solidFill>
                              <a:srgbClr val="0000FA"/>
                            </a:solidFill>
                            <a:latin typeface="Cambria Math"/>
                          </a:rPr>
                        </m:ctrlPr>
                      </m:barPr>
                      <m:e>
                        <m:r>
                          <m:rPr>
                            <m:sty m:val="p"/>
                          </m:rPr>
                          <a:rPr lang="en-US">
                            <a:solidFill>
                              <a:srgbClr val="0000FA"/>
                            </a:solidFill>
                            <a:latin typeface="Cambria Math"/>
                          </a:rPr>
                          <m:t>y</m:t>
                        </m:r>
                      </m:e>
                    </m:bar>
                  </m:oMath>
                </a14:m>
                <a:r>
                  <a:rPr lang="en-US" dirty="0">
                    <a:solidFill>
                      <a:srgbClr val="0000FA"/>
                    </a:solidFill>
                  </a:rPr>
                  <a:t> </a:t>
                </a:r>
                <a:r>
                  <a:rPr lang="en-US" dirty="0" smtClean="0">
                    <a:solidFill>
                      <a:srgbClr val="0000FA"/>
                    </a:solidFill>
                  </a:rPr>
                  <a:t>= 0.143 m </a:t>
                </a:r>
                <a:endParaRPr lang="en-US" dirty="0"/>
              </a:p>
            </p:txBody>
          </p:sp>
        </mc:Choice>
        <mc:Fallback xmlns="">
          <p:sp>
            <p:nvSpPr>
              <p:cNvPr id="3" name="Rectangle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95400" y="5665113"/>
                <a:ext cx="3602268" cy="430887"/>
              </a:xfrm>
              <a:prstGeom prst="rect">
                <a:avLst/>
              </a:prstGeom>
              <a:blipFill rotWithShape="0">
                <a:blip r:embed="rId2"/>
                <a:stretch>
                  <a:fillRect t="-8451" r="-1186" b="-2816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rtl="0" eaLnBrk="1" fontAlgn="base" hangingPunct="1"/>
            <a:r>
              <a:rPr lang="en-US" sz="2400" b="1" kern="1200" dirty="0" smtClean="0">
                <a:solidFill>
                  <a:srgbClr val="000096"/>
                </a:solidFill>
                <a:effectLst/>
                <a:latin typeface="Times New Roman" panose="02020603050405020304" pitchFamily="18" charset="0"/>
                <a:ea typeface="+mn-ea"/>
                <a:cs typeface="+mn-cs"/>
              </a:rPr>
              <a:t>GROUP  PROBLEM SOLVING </a:t>
            </a:r>
            <a:r>
              <a:rPr lang="en-US" sz="2400" kern="1200" dirty="0" smtClean="0">
                <a:solidFill>
                  <a:srgbClr val="000096"/>
                </a:solidFill>
                <a:effectLst/>
                <a:latin typeface="Times New Roman" panose="02020603050405020304" pitchFamily="18" charset="0"/>
                <a:ea typeface="+mn-ea"/>
                <a:cs typeface="+mn-cs"/>
              </a:rPr>
              <a:t>(continued)</a:t>
            </a:r>
            <a:endParaRPr lang="en-US" dirty="0" smtClean="0">
              <a:solidFill>
                <a:srgbClr val="000096"/>
              </a:solidFill>
              <a:effectLst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 Box 45"/>
              <p:cNvSpPr txBox="1">
                <a:spLocks noChangeArrowheads="1"/>
              </p:cNvSpPr>
              <p:nvPr/>
            </p:nvSpPr>
            <p:spPr bwMode="auto">
              <a:xfrm>
                <a:off x="1286435" y="3221461"/>
                <a:ext cx="7772400" cy="21394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marL="457200" indent="-457200" eaLnBrk="0" hangingPunct="0">
                  <a:defRPr sz="2200">
                    <a:solidFill>
                      <a:schemeClr val="tx1"/>
                    </a:solidFill>
                    <a:latin typeface="Times New Roman" pitchFamily="18" charset="0"/>
                  </a:defRPr>
                </a:lvl1pPr>
                <a:lvl2pPr marL="742950" indent="-285750" eaLnBrk="0" hangingPunct="0">
                  <a:defRPr sz="2200">
                    <a:solidFill>
                      <a:schemeClr val="tx1"/>
                    </a:solidFill>
                    <a:latin typeface="Times New Roman" pitchFamily="18" charset="0"/>
                  </a:defRPr>
                </a:lvl2pPr>
                <a:lvl3pPr marL="1143000" indent="-228600" eaLnBrk="0" hangingPunct="0">
                  <a:defRPr sz="2200">
                    <a:solidFill>
                      <a:schemeClr val="tx1"/>
                    </a:solidFill>
                    <a:latin typeface="Times New Roman" pitchFamily="18" charset="0"/>
                  </a:defRPr>
                </a:lvl3pPr>
                <a:lvl4pPr marL="1600200" indent="-228600" eaLnBrk="0" hangingPunct="0">
                  <a:defRPr sz="2200">
                    <a:solidFill>
                      <a:schemeClr val="tx1"/>
                    </a:solidFill>
                    <a:latin typeface="Times New Roman" pitchFamily="18" charset="0"/>
                  </a:defRPr>
                </a:lvl4pPr>
                <a:lvl5pPr marL="2057400" indent="-228600" eaLnBrk="0" hangingPunct="0">
                  <a:defRPr sz="2200">
                    <a:solidFill>
                      <a:schemeClr val="tx1"/>
                    </a:solidFill>
                    <a:latin typeface="Times New Roman" pitchFamily="18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200">
                    <a:solidFill>
                      <a:schemeClr val="tx1"/>
                    </a:solidFill>
                    <a:latin typeface="Times New Roman" pitchFamily="18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200">
                    <a:solidFill>
                      <a:schemeClr val="tx1"/>
                    </a:solidFill>
                    <a:latin typeface="Times New Roman" pitchFamily="18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200">
                    <a:solidFill>
                      <a:schemeClr val="tx1"/>
                    </a:solidFill>
                    <a:latin typeface="Times New Roman" pitchFamily="18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200">
                    <a:solidFill>
                      <a:schemeClr val="tx1"/>
                    </a:solidFill>
                    <a:latin typeface="Times New Roman" pitchFamily="18" charset="0"/>
                  </a:defRPr>
                </a:lvl9pPr>
              </a:lstStyle>
              <a:p>
                <a:pPr eaLnBrk="1" hangingPunct="1">
                  <a:spcBef>
                    <a:spcPts val="0"/>
                  </a:spcBef>
                </a:pPr>
                <a:r>
                  <a:rPr lang="en-US" dirty="0" smtClean="0"/>
                  <a:t> </a:t>
                </a:r>
                <a14:m>
                  <m:oMath xmlns:m="http://schemas.openxmlformats.org/officeDocument/2006/math">
                    <m:bar>
                      <m:barPr>
                        <m:pos m:val="top"/>
                        <m:ctrlPr>
                          <a:rPr lang="en-US" i="1" smtClean="0">
                            <a:latin typeface="Cambria Math"/>
                          </a:rPr>
                        </m:ctrlPr>
                      </m:barPr>
                      <m:e>
                        <m:r>
                          <m:rPr>
                            <m:sty m:val="p"/>
                          </m:rPr>
                          <a:rPr lang="en-US" b="0" i="0" smtClean="0">
                            <a:latin typeface="Cambria Math"/>
                          </a:rPr>
                          <m:t>y</m:t>
                        </m:r>
                      </m:e>
                    </m:bar>
                  </m:oMath>
                </a14:m>
                <a:r>
                  <a:rPr lang="en-US" dirty="0" smtClean="0"/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i="1">
                            <a:latin typeface="Cambria Math"/>
                          </a:rPr>
                        </m:ctrlPr>
                      </m:fPr>
                      <m:num>
                        <m:nary>
                          <m:naryPr>
                            <m:ctrlPr>
                              <a:rPr lang="en-US" i="1">
                                <a:latin typeface="Cambria Math"/>
                              </a:rPr>
                            </m:ctrlPr>
                          </m:naryPr>
                          <m:sub>
                            <m:r>
                              <m:rPr>
                                <m:sty m:val="p"/>
                                <m:brk m:alnAt="23"/>
                              </m:rPr>
                              <a:rPr lang="en-US" i="0">
                                <a:latin typeface="Cambria Math"/>
                              </a:rPr>
                              <m:t>A</m:t>
                            </m:r>
                          </m:sub>
                          <m:sup/>
                          <m:e>
                            <m:acc>
                              <m:accPr>
                                <m:chr m:val="̃"/>
                                <m:ctrlPr>
                                  <a:rPr lang="en-US" i="1">
                                    <a:latin typeface="Cambria Math"/>
                                  </a:rPr>
                                </m:ctrlPr>
                              </m:accPr>
                              <m:e>
                                <m:r>
                                  <m:rPr>
                                    <m:sty m:val="p"/>
                                  </m:rPr>
                                  <a:rPr lang="en-US" b="0" i="0" smtClean="0">
                                    <a:latin typeface="Cambria Math"/>
                                  </a:rPr>
                                  <m:t>y</m:t>
                                </m:r>
                              </m:e>
                            </m:acc>
                            <m:r>
                              <m:rPr>
                                <m:sty m:val="p"/>
                              </m:rPr>
                              <a:rPr lang="en-US" i="0">
                                <a:latin typeface="Cambria Math"/>
                              </a:rPr>
                              <m:t>dA</m:t>
                            </m:r>
                          </m:e>
                        </m:nary>
                      </m:num>
                      <m:den>
                        <m:nary>
                          <m:naryPr>
                            <m:ctrlPr>
                              <a:rPr lang="en-US" i="1">
                                <a:latin typeface="Cambria Math"/>
                              </a:rPr>
                            </m:ctrlPr>
                          </m:naryPr>
                          <m:sub>
                            <m:r>
                              <m:rPr>
                                <m:sty m:val="p"/>
                                <m:brk m:alnAt="23"/>
                              </m:rPr>
                              <a:rPr lang="en-US" i="0">
                                <a:latin typeface="Cambria Math"/>
                              </a:rPr>
                              <m:t>A</m:t>
                            </m:r>
                          </m:sub>
                          <m:sup/>
                          <m:e>
                            <m:r>
                              <m:rPr>
                                <m:sty m:val="p"/>
                              </m:rPr>
                              <a:rPr lang="en-US" i="0">
                                <a:latin typeface="Cambria Math"/>
                              </a:rPr>
                              <m:t>dA</m:t>
                            </m:r>
                          </m:e>
                        </m:nary>
                      </m:den>
                    </m:f>
                  </m:oMath>
                </a14:m>
                <a:r>
                  <a:rPr lang="en-US" dirty="0">
                    <a:sym typeface="Symbol" pitchFamily="18" charset="2"/>
                  </a:rPr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i="1">
                            <a:latin typeface="Cambria Math"/>
                            <a:sym typeface="Symbol" pitchFamily="18" charset="2"/>
                          </a:rPr>
                        </m:ctrlPr>
                      </m:fPr>
                      <m:num>
                        <m:nary>
                          <m:naryPr>
                            <m:ctrlPr>
                              <a:rPr lang="en-US" i="1">
                                <a:latin typeface="Cambria Math"/>
                                <a:sym typeface="Symbol" pitchFamily="18" charset="2"/>
                              </a:rPr>
                            </m:ctrlPr>
                          </m:naryPr>
                          <m:sub>
                            <m:r>
                              <m:rPr>
                                <m:brk m:alnAt="23"/>
                              </m:rPr>
                              <a:rPr lang="en-US" i="0">
                                <a:latin typeface="Cambria Math"/>
                                <a:sym typeface="Symbol" pitchFamily="18" charset="2"/>
                              </a:rPr>
                              <m:t>0</m:t>
                            </m:r>
                          </m:sub>
                          <m:sup>
                            <m:r>
                              <a:rPr lang="en-US" i="0">
                                <a:latin typeface="Cambria Math"/>
                                <a:sym typeface="Symbol" pitchFamily="18" charset="2"/>
                              </a:rPr>
                              <m:t>2</m:t>
                            </m:r>
                          </m:sup>
                          <m:e>
                            <m:r>
                              <a:rPr lang="en-US" b="0" i="0" smtClean="0">
                                <a:latin typeface="Cambria Math"/>
                                <a:sym typeface="Symbol" pitchFamily="18" charset="2"/>
                              </a:rPr>
                              <m:t>{(</m:t>
                            </m:r>
                            <m:rad>
                              <m:radPr>
                                <m:degHide m:val="on"/>
                                <m:ctrlPr>
                                  <a:rPr lang="en-US" i="1">
                                    <a:latin typeface="Cambria Math"/>
                                    <a:sym typeface="Symbol" pitchFamily="18" charset="2"/>
                                  </a:rPr>
                                </m:ctrlPr>
                              </m:radPr>
                              <m:deg/>
                              <m:e>
                                <m:r>
                                  <a:rPr lang="en-US" i="0">
                                    <a:latin typeface="Cambria Math"/>
                                    <a:sym typeface="Symbol" pitchFamily="18" charset="2"/>
                                  </a:rPr>
                                  <m:t>2</m:t>
                                </m:r>
                                <m:r>
                                  <m:rPr>
                                    <m:sty m:val="p"/>
                                  </m:rPr>
                                  <a:rPr lang="en-US" i="0">
                                    <a:latin typeface="Cambria Math"/>
                                    <a:sym typeface="Symbol" pitchFamily="18" charset="2"/>
                                  </a:rPr>
                                  <m:t>x</m:t>
                                </m:r>
                              </m:e>
                            </m:rad>
                            <m:r>
                              <a:rPr lang="en-US" b="0" i="0" smtClean="0">
                                <a:latin typeface="Cambria Math"/>
                                <a:sym typeface="Symbol" pitchFamily="18" charset="2"/>
                              </a:rPr>
                              <m:t>−</m:t>
                            </m:r>
                            <m:r>
                              <m:rPr>
                                <m:sty m:val="p"/>
                              </m:rPr>
                              <a:rPr lang="en-US" i="0">
                                <a:latin typeface="Cambria Math"/>
                                <a:sym typeface="Symbol" pitchFamily="18" charset="2"/>
                              </a:rPr>
                              <m:t>x</m:t>
                            </m:r>
                            <m:r>
                              <a:rPr lang="en-US" b="0" i="0" smtClean="0">
                                <a:latin typeface="Cambria Math"/>
                                <a:sym typeface="Symbol" pitchFamily="18" charset="2"/>
                              </a:rPr>
                              <m:t>)/2}</m:t>
                            </m:r>
                            <m:d>
                              <m:dPr>
                                <m:ctrlPr>
                                  <a:rPr lang="en-US" i="1">
                                    <a:latin typeface="Cambria Math"/>
                                    <a:sym typeface="Symbol" pitchFamily="18" charset="2"/>
                                  </a:rPr>
                                </m:ctrlPr>
                              </m:dPr>
                              <m:e>
                                <m:rad>
                                  <m:radPr>
                                    <m:degHide m:val="on"/>
                                    <m:ctrlPr>
                                      <a:rPr lang="en-US" i="1">
                                        <a:latin typeface="Cambria Math"/>
                                        <a:sym typeface="Symbol" pitchFamily="18" charset="2"/>
                                      </a:rPr>
                                    </m:ctrlPr>
                                  </m:radPr>
                                  <m:deg/>
                                  <m:e>
                                    <m:r>
                                      <a:rPr lang="en-US" i="0">
                                        <a:latin typeface="Cambria Math"/>
                                        <a:sym typeface="Symbol" pitchFamily="18" charset="2"/>
                                      </a:rPr>
                                      <m:t>2</m:t>
                                    </m:r>
                                    <m:r>
                                      <m:rPr>
                                        <m:sty m:val="p"/>
                                      </m:rPr>
                                      <a:rPr lang="en-US" i="0">
                                        <a:latin typeface="Cambria Math"/>
                                        <a:sym typeface="Symbol" pitchFamily="18" charset="2"/>
                                      </a:rPr>
                                      <m:t>x</m:t>
                                    </m:r>
                                  </m:e>
                                </m:rad>
                                <m:r>
                                  <a:rPr lang="en-US" i="0">
                                    <a:latin typeface="Cambria Math"/>
                                    <a:sym typeface="Symbol" pitchFamily="18" charset="2"/>
                                  </a:rPr>
                                  <m:t>+</m:t>
                                </m:r>
                                <m:r>
                                  <m:rPr>
                                    <m:sty m:val="p"/>
                                  </m:rPr>
                                  <a:rPr lang="en-US" i="0">
                                    <a:latin typeface="Cambria Math"/>
                                    <a:sym typeface="Symbol" pitchFamily="18" charset="2"/>
                                  </a:rPr>
                                  <m:t>x</m:t>
                                </m:r>
                              </m:e>
                            </m:d>
                            <m:r>
                              <m:rPr>
                                <m:sty m:val="p"/>
                              </m:rPr>
                              <a:rPr lang="en-US" i="0">
                                <a:latin typeface="Cambria Math"/>
                                <a:sym typeface="Symbol" pitchFamily="18" charset="2"/>
                              </a:rPr>
                              <m:t>dx</m:t>
                            </m:r>
                          </m:e>
                        </m:nary>
                      </m:num>
                      <m:den>
                        <m:nary>
                          <m:naryPr>
                            <m:ctrlPr>
                              <a:rPr lang="en-US" i="1">
                                <a:latin typeface="Cambria Math"/>
                                <a:sym typeface="Symbol" pitchFamily="18" charset="2"/>
                              </a:rPr>
                            </m:ctrlPr>
                          </m:naryPr>
                          <m:sub>
                            <m:r>
                              <m:rPr>
                                <m:brk m:alnAt="23"/>
                              </m:rPr>
                              <a:rPr lang="en-US" i="0">
                                <a:latin typeface="Cambria Math"/>
                                <a:sym typeface="Symbol" pitchFamily="18" charset="2"/>
                              </a:rPr>
                              <m:t>0</m:t>
                            </m:r>
                          </m:sub>
                          <m:sup>
                            <m:r>
                              <a:rPr lang="en-US" i="0">
                                <a:latin typeface="Cambria Math"/>
                                <a:sym typeface="Symbol" pitchFamily="18" charset="2"/>
                              </a:rPr>
                              <m:t>2</m:t>
                            </m:r>
                          </m:sup>
                          <m:e>
                            <m:d>
                              <m:dPr>
                                <m:ctrlPr>
                                  <a:rPr lang="en-US" i="1">
                                    <a:latin typeface="Cambria Math"/>
                                    <a:sym typeface="Symbol" pitchFamily="18" charset="2"/>
                                  </a:rPr>
                                </m:ctrlPr>
                              </m:dPr>
                              <m:e>
                                <m:rad>
                                  <m:radPr>
                                    <m:degHide m:val="on"/>
                                    <m:ctrlPr>
                                      <a:rPr lang="en-US" i="1">
                                        <a:latin typeface="Cambria Math"/>
                                        <a:sym typeface="Symbol" pitchFamily="18" charset="2"/>
                                      </a:rPr>
                                    </m:ctrlPr>
                                  </m:radPr>
                                  <m:deg/>
                                  <m:e>
                                    <m:r>
                                      <a:rPr lang="en-US" i="0">
                                        <a:latin typeface="Cambria Math"/>
                                        <a:sym typeface="Symbol" pitchFamily="18" charset="2"/>
                                      </a:rPr>
                                      <m:t>2</m:t>
                                    </m:r>
                                    <m:r>
                                      <m:rPr>
                                        <m:sty m:val="p"/>
                                      </m:rPr>
                                      <a:rPr lang="en-US" i="0">
                                        <a:latin typeface="Cambria Math"/>
                                        <a:sym typeface="Symbol" pitchFamily="18" charset="2"/>
                                      </a:rPr>
                                      <m:t>x</m:t>
                                    </m:r>
                                  </m:e>
                                </m:rad>
                                <m:r>
                                  <a:rPr lang="en-US" i="0">
                                    <a:latin typeface="Cambria Math"/>
                                    <a:sym typeface="Symbol" pitchFamily="18" charset="2"/>
                                  </a:rPr>
                                  <m:t>+</m:t>
                                </m:r>
                                <m:r>
                                  <m:rPr>
                                    <m:sty m:val="p"/>
                                  </m:rPr>
                                  <a:rPr lang="en-US" i="0">
                                    <a:latin typeface="Cambria Math"/>
                                    <a:sym typeface="Symbol" pitchFamily="18" charset="2"/>
                                  </a:rPr>
                                  <m:t>x</m:t>
                                </m:r>
                              </m:e>
                            </m:d>
                            <m:r>
                              <m:rPr>
                                <m:sty m:val="p"/>
                              </m:rPr>
                              <a:rPr lang="en-US" i="0">
                                <a:latin typeface="Cambria Math"/>
                                <a:sym typeface="Symbol" pitchFamily="18" charset="2"/>
                              </a:rPr>
                              <m:t>dx</m:t>
                            </m:r>
                          </m:e>
                        </m:nary>
                      </m:den>
                    </m:f>
                  </m:oMath>
                </a14:m>
                <a:r>
                  <a:rPr lang="en-US" dirty="0">
                    <a:sym typeface="Symbol" pitchFamily="18" charset="2"/>
                  </a:rPr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i="1">
                            <a:latin typeface="Cambria Math"/>
                            <a:sym typeface="Symbol" pitchFamily="18" charset="2"/>
                          </a:rPr>
                        </m:ctrlPr>
                      </m:fPr>
                      <m:num>
                        <m:sSubSup>
                          <m:sSubSupPr>
                            <m:ctrlPr>
                              <a:rPr lang="en-US" i="1">
                                <a:latin typeface="Cambria Math"/>
                                <a:sym typeface="Symbol" pitchFamily="18" charset="2"/>
                              </a:rPr>
                            </m:ctrlPr>
                          </m:sSubSupPr>
                          <m:e>
                            <m:d>
                              <m:dPr>
                                <m:begChr m:val="["/>
                                <m:endChr m:val="]"/>
                                <m:ctrlPr>
                                  <a:rPr lang="en-US" i="1">
                                    <a:latin typeface="Cambria Math"/>
                                    <a:sym typeface="Symbol" pitchFamily="18" charset="2"/>
                                  </a:rPr>
                                </m:ctrlPr>
                              </m:dPr>
                              <m:e>
                                <m:f>
                                  <m:fPr>
                                    <m:ctrlPr>
                                      <a:rPr lang="en-US" b="0" i="1" smtClean="0">
                                        <a:latin typeface="Cambria Math"/>
                                        <a:sym typeface="Symbol" pitchFamily="18" charset="2"/>
                                      </a:rPr>
                                    </m:ctrlPr>
                                  </m:fPr>
                                  <m:num>
                                    <m:sSup>
                                      <m:sSupPr>
                                        <m:ctrlPr>
                                          <a:rPr lang="en-US" i="1">
                                            <a:latin typeface="Cambria Math"/>
                                            <a:sym typeface="Symbol" pitchFamily="18" charset="2"/>
                                          </a:rPr>
                                        </m:ctrlPr>
                                      </m:sSupPr>
                                      <m:e>
                                        <m:r>
                                          <m:rPr>
                                            <m:sty m:val="p"/>
                                          </m:rPr>
                                          <a:rPr lang="en-US" i="0">
                                            <a:latin typeface="Cambria Math"/>
                                            <a:sym typeface="Symbol" pitchFamily="18" charset="2"/>
                                          </a:rPr>
                                          <m:t>x</m:t>
                                        </m:r>
                                      </m:e>
                                      <m:sup>
                                        <m:r>
                                          <a:rPr lang="en-US" b="0" i="0" smtClean="0">
                                            <a:latin typeface="Cambria Math"/>
                                            <a:sym typeface="Symbol" pitchFamily="18" charset="2"/>
                                          </a:rPr>
                                          <m:t>2</m:t>
                                        </m:r>
                                      </m:sup>
                                    </m:sSup>
                                  </m:num>
                                  <m:den>
                                    <m:r>
                                      <a:rPr lang="en-US" b="0" i="0" smtClean="0">
                                        <a:latin typeface="Cambria Math"/>
                                        <a:sym typeface="Symbol" pitchFamily="18" charset="2"/>
                                      </a:rPr>
                                      <m:t>2</m:t>
                                    </m:r>
                                  </m:den>
                                </m:f>
                                <m:r>
                                  <a:rPr lang="en-US" b="0" i="0" smtClean="0">
                                    <a:latin typeface="Cambria Math"/>
                                    <a:sym typeface="Symbol" pitchFamily="18" charset="2"/>
                                  </a:rPr>
                                  <m:t> − </m:t>
                                </m:r>
                                <m:f>
                                  <m:fPr>
                                    <m:ctrlPr>
                                      <a:rPr lang="en-US" i="1">
                                        <a:latin typeface="Cambria Math"/>
                                        <a:sym typeface="Symbol" pitchFamily="18" charset="2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i="0">
                                        <a:latin typeface="Cambria Math"/>
                                        <a:sym typeface="Symbol" pitchFamily="18" charset="2"/>
                                      </a:rPr>
                                      <m:t>1</m:t>
                                    </m:r>
                                  </m:num>
                                  <m:den>
                                    <m:r>
                                      <a:rPr lang="en-US" b="0" i="0" smtClean="0">
                                        <a:latin typeface="Cambria Math"/>
                                        <a:sym typeface="Symbol" pitchFamily="18" charset="2"/>
                                      </a:rPr>
                                      <m:t>6</m:t>
                                    </m:r>
                                  </m:den>
                                </m:f>
                                <m:sSup>
                                  <m:sSupPr>
                                    <m:ctrlPr>
                                      <a:rPr lang="en-US" i="1">
                                        <a:latin typeface="Cambria Math"/>
                                        <a:sym typeface="Symbol" pitchFamily="18" charset="2"/>
                                      </a:rPr>
                                    </m:ctrlPr>
                                  </m:sSupPr>
                                  <m:e>
                                    <m:r>
                                      <m:rPr>
                                        <m:sty m:val="p"/>
                                      </m:rPr>
                                      <a:rPr lang="en-US" i="0">
                                        <a:latin typeface="Cambria Math"/>
                                        <a:sym typeface="Symbol" pitchFamily="18" charset="2"/>
                                      </a:rPr>
                                      <m:t>x</m:t>
                                    </m:r>
                                  </m:e>
                                  <m:sup>
                                    <m:r>
                                      <a:rPr lang="en-US" i="0">
                                        <a:latin typeface="Cambria Math"/>
                                        <a:sym typeface="Symbol" pitchFamily="18" charset="2"/>
                                      </a:rPr>
                                      <m:t>3</m:t>
                                    </m:r>
                                  </m:sup>
                                </m:sSup>
                              </m:e>
                            </m:d>
                          </m:e>
                          <m:sub>
                            <m:r>
                              <a:rPr lang="en-US" i="0">
                                <a:latin typeface="Cambria Math"/>
                                <a:sym typeface="Symbol" pitchFamily="18" charset="2"/>
                              </a:rPr>
                              <m:t>0</m:t>
                            </m:r>
                          </m:sub>
                          <m:sup>
                            <m:r>
                              <a:rPr lang="en-US" i="0">
                                <a:latin typeface="Cambria Math"/>
                                <a:sym typeface="Symbol" pitchFamily="18" charset="2"/>
                              </a:rPr>
                              <m:t>2</m:t>
                            </m:r>
                          </m:sup>
                        </m:sSubSup>
                      </m:num>
                      <m:den>
                        <m:sSubSup>
                          <m:sSubSupPr>
                            <m:ctrlPr>
                              <a:rPr lang="en-US" i="1">
                                <a:latin typeface="Cambria Math"/>
                                <a:sym typeface="Symbol" pitchFamily="18" charset="2"/>
                              </a:rPr>
                            </m:ctrlPr>
                          </m:sSubSupPr>
                          <m:e>
                            <m:d>
                              <m:dPr>
                                <m:begChr m:val="["/>
                                <m:endChr m:val="]"/>
                                <m:ctrlPr>
                                  <a:rPr lang="en-US" i="1">
                                    <a:latin typeface="Cambria Math"/>
                                    <a:sym typeface="Symbol" pitchFamily="18" charset="2"/>
                                  </a:rPr>
                                </m:ctrlPr>
                              </m:dPr>
                              <m:e>
                                <m:d>
                                  <m:dPr>
                                    <m:ctrlPr>
                                      <a:rPr lang="en-US" i="1">
                                        <a:latin typeface="Cambria Math"/>
                                        <a:sym typeface="Symbol" pitchFamily="18" charset="2"/>
                                      </a:rPr>
                                    </m:ctrlPr>
                                  </m:dPr>
                                  <m:e>
                                    <m:f>
                                      <m:fPr>
                                        <m:ctrlPr>
                                          <a:rPr lang="en-US" i="1">
                                            <a:latin typeface="Cambria Math"/>
                                            <a:sym typeface="Symbol" pitchFamily="18" charset="2"/>
                                          </a:rPr>
                                        </m:ctrlPr>
                                      </m:fPr>
                                      <m:num>
                                        <m:r>
                                          <a:rPr lang="en-US" i="0">
                                            <a:latin typeface="Cambria Math"/>
                                            <a:sym typeface="Symbol" pitchFamily="18" charset="2"/>
                                          </a:rPr>
                                          <m:t>2</m:t>
                                        </m:r>
                                        <m:rad>
                                          <m:radPr>
                                            <m:degHide m:val="on"/>
                                            <m:ctrlPr>
                                              <a:rPr lang="en-US" i="1">
                                                <a:latin typeface="Cambria Math"/>
                                                <a:sym typeface="Symbol" pitchFamily="18" charset="2"/>
                                              </a:rPr>
                                            </m:ctrlPr>
                                          </m:radPr>
                                          <m:deg/>
                                          <m:e>
                                            <m:r>
                                              <a:rPr lang="en-US" i="0">
                                                <a:latin typeface="Cambria Math"/>
                                                <a:sym typeface="Symbol" pitchFamily="18" charset="2"/>
                                              </a:rPr>
                                              <m:t>2</m:t>
                                            </m:r>
                                          </m:e>
                                        </m:rad>
                                      </m:num>
                                      <m:den>
                                        <m:r>
                                          <a:rPr lang="en-US" i="0">
                                            <a:latin typeface="Cambria Math"/>
                                            <a:sym typeface="Symbol" pitchFamily="18" charset="2"/>
                                          </a:rPr>
                                          <m:t>3</m:t>
                                        </m:r>
                                      </m:den>
                                    </m:f>
                                  </m:e>
                                </m:d>
                                <m:sSup>
                                  <m:sSupPr>
                                    <m:ctrlPr>
                                      <a:rPr lang="en-US" i="1">
                                        <a:latin typeface="Cambria Math"/>
                                        <a:sym typeface="Symbol" pitchFamily="18" charset="2"/>
                                      </a:rPr>
                                    </m:ctrlPr>
                                  </m:sSupPr>
                                  <m:e>
                                    <m:r>
                                      <m:rPr>
                                        <m:sty m:val="p"/>
                                      </m:rPr>
                                      <a:rPr lang="en-US" i="0">
                                        <a:latin typeface="Cambria Math"/>
                                        <a:sym typeface="Symbol" pitchFamily="18" charset="2"/>
                                      </a:rPr>
                                      <m:t>x</m:t>
                                    </m:r>
                                  </m:e>
                                  <m:sup>
                                    <m:f>
                                      <m:fPr>
                                        <m:ctrlPr>
                                          <a:rPr lang="en-US" i="1">
                                            <a:latin typeface="Cambria Math"/>
                                            <a:sym typeface="Symbol" pitchFamily="18" charset="2"/>
                                          </a:rPr>
                                        </m:ctrlPr>
                                      </m:fPr>
                                      <m:num>
                                        <m:r>
                                          <a:rPr lang="en-US" i="0">
                                            <a:latin typeface="Cambria Math"/>
                                            <a:sym typeface="Symbol" pitchFamily="18" charset="2"/>
                                          </a:rPr>
                                          <m:t>3</m:t>
                                        </m:r>
                                      </m:num>
                                      <m:den>
                                        <m:r>
                                          <a:rPr lang="en-US" i="0">
                                            <a:latin typeface="Cambria Math"/>
                                            <a:sym typeface="Symbol" pitchFamily="18" charset="2"/>
                                          </a:rPr>
                                          <m:t>2</m:t>
                                        </m:r>
                                      </m:den>
                                    </m:f>
                                  </m:sup>
                                </m:sSup>
                                <m:r>
                                  <a:rPr lang="en-US" i="0">
                                    <a:latin typeface="Cambria Math"/>
                                    <a:sym typeface="Symbol" pitchFamily="18" charset="2"/>
                                  </a:rPr>
                                  <m:t>+</m:t>
                                </m:r>
                                <m:f>
                                  <m:fPr>
                                    <m:ctrlPr>
                                      <a:rPr lang="en-US" i="1">
                                        <a:latin typeface="Cambria Math"/>
                                        <a:sym typeface="Symbol" pitchFamily="18" charset="2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i="0">
                                        <a:latin typeface="Cambria Math"/>
                                        <a:sym typeface="Symbol" pitchFamily="18" charset="2"/>
                                      </a:rPr>
                                      <m:t>1</m:t>
                                    </m:r>
                                  </m:num>
                                  <m:den>
                                    <m:r>
                                      <a:rPr lang="en-US" b="0" i="0" smtClean="0">
                                        <a:latin typeface="Cambria Math"/>
                                        <a:sym typeface="Symbol" pitchFamily="18" charset="2"/>
                                      </a:rPr>
                                      <m:t>2</m:t>
                                    </m:r>
                                  </m:den>
                                </m:f>
                                <m:sSup>
                                  <m:sSupPr>
                                    <m:ctrlPr>
                                      <a:rPr lang="en-US" i="1">
                                        <a:latin typeface="Cambria Math"/>
                                        <a:sym typeface="Symbol" pitchFamily="18" charset="2"/>
                                      </a:rPr>
                                    </m:ctrlPr>
                                  </m:sSupPr>
                                  <m:e>
                                    <m:r>
                                      <m:rPr>
                                        <m:sty m:val="p"/>
                                      </m:rPr>
                                      <a:rPr lang="en-US" i="0">
                                        <a:latin typeface="Cambria Math"/>
                                        <a:sym typeface="Symbol" pitchFamily="18" charset="2"/>
                                      </a:rPr>
                                      <m:t>x</m:t>
                                    </m:r>
                                  </m:e>
                                  <m:sup>
                                    <m:r>
                                      <a:rPr lang="en-US" i="0">
                                        <a:latin typeface="Cambria Math"/>
                                        <a:sym typeface="Symbol" pitchFamily="18" charset="2"/>
                                      </a:rPr>
                                      <m:t>2</m:t>
                                    </m:r>
                                  </m:sup>
                                </m:sSup>
                              </m:e>
                            </m:d>
                          </m:e>
                          <m:sub>
                            <m:r>
                              <a:rPr lang="en-US" i="0">
                                <a:latin typeface="Cambria Math"/>
                                <a:sym typeface="Symbol" pitchFamily="18" charset="2"/>
                              </a:rPr>
                              <m:t>0</m:t>
                            </m:r>
                          </m:sub>
                          <m:sup>
                            <m:r>
                              <a:rPr lang="en-US" i="0">
                                <a:latin typeface="Cambria Math"/>
                                <a:sym typeface="Symbol" pitchFamily="18" charset="2"/>
                              </a:rPr>
                              <m:t>2</m:t>
                            </m:r>
                          </m:sup>
                        </m:sSubSup>
                      </m:den>
                    </m:f>
                  </m:oMath>
                </a14:m>
                <a:endParaRPr lang="en-US" dirty="0" smtClean="0">
                  <a:latin typeface="Cambria Math"/>
                  <a:sym typeface="Symbol" pitchFamily="18" charset="2"/>
                </a:endParaRPr>
              </a:p>
              <a:p>
                <a:pPr eaLnBrk="1" hangingPunct="1">
                  <a:spcBef>
                    <a:spcPts val="0"/>
                  </a:spcBef>
                </a:pPr>
                <a:r>
                  <a:rPr lang="en-US" dirty="0" smtClean="0">
                    <a:sym typeface="Symbol" pitchFamily="18" charset="2"/>
                  </a:rPr>
                  <a:t>  	    </a:t>
                </a:r>
                <a14:m>
                  <m:oMath xmlns:m="http://schemas.openxmlformats.org/officeDocument/2006/math">
                    <m:r>
                      <a:rPr lang="en-US" i="0">
                        <a:latin typeface="Cambria Math"/>
                        <a:sym typeface="Symbol" pitchFamily="18" charset="2"/>
                      </a:rPr>
                      <m:t>= </m:t>
                    </m:r>
                    <m:f>
                      <m:fPr>
                        <m:ctrlPr>
                          <a:rPr lang="en-US" i="1">
                            <a:latin typeface="Cambria Math"/>
                            <a:sym typeface="Symbol" pitchFamily="18" charset="2"/>
                          </a:rPr>
                        </m:ctrlPr>
                      </m:fPr>
                      <m:num>
                        <m:r>
                          <a:rPr lang="en-US" b="0" i="0" smtClean="0">
                            <a:latin typeface="Cambria Math"/>
                            <a:sym typeface="Symbol" pitchFamily="18" charset="2"/>
                          </a:rPr>
                          <m:t>0.66</m:t>
                        </m:r>
                        <m:r>
                          <a:rPr lang="en-US" i="0">
                            <a:latin typeface="Cambria Math"/>
                            <a:sym typeface="Symbol" pitchFamily="18" charset="2"/>
                          </a:rPr>
                          <m:t>67</m:t>
                        </m:r>
                      </m:num>
                      <m:den>
                        <m:r>
                          <a:rPr lang="en-US" i="0">
                            <a:latin typeface="Cambria Math"/>
                            <a:sym typeface="Symbol" pitchFamily="18" charset="2"/>
                          </a:rPr>
                          <m:t>4.667</m:t>
                        </m:r>
                      </m:den>
                    </m:f>
                    <m:r>
                      <a:rPr lang="en-US" i="0">
                        <a:latin typeface="Cambria Math"/>
                        <a:sym typeface="Symbol" pitchFamily="18" charset="2"/>
                      </a:rPr>
                      <m:t>=</m:t>
                    </m:r>
                    <m:r>
                      <a:rPr lang="en-US" b="0" i="0" smtClean="0">
                        <a:latin typeface="Cambria Math"/>
                        <a:sym typeface="Symbol" pitchFamily="18" charset="2"/>
                      </a:rPr>
                      <m:t>0</m:t>
                    </m:r>
                    <m:r>
                      <a:rPr lang="en-US" i="0">
                        <a:latin typeface="Cambria Math"/>
                        <a:sym typeface="Symbol" pitchFamily="18" charset="2"/>
                      </a:rPr>
                      <m:t>.</m:t>
                    </m:r>
                    <m:r>
                      <a:rPr lang="en-US" b="0" i="0" smtClean="0">
                        <a:latin typeface="Cambria Math"/>
                        <a:sym typeface="Symbol" pitchFamily="18" charset="2"/>
                      </a:rPr>
                      <m:t>143 </m:t>
                    </m:r>
                    <m:r>
                      <m:rPr>
                        <m:sty m:val="p"/>
                      </m:rPr>
                      <a:rPr lang="en-US" b="0" i="0" smtClean="0">
                        <a:latin typeface="Cambria Math"/>
                        <a:sym typeface="Symbol" pitchFamily="18" charset="2"/>
                      </a:rPr>
                      <m:t>m</m:t>
                    </m:r>
                  </m:oMath>
                </a14:m>
                <a:endParaRPr lang="en-US" dirty="0">
                  <a:sym typeface="Symbol" pitchFamily="18" charset="2"/>
                </a:endParaRPr>
              </a:p>
              <a:p>
                <a:pPr marL="0" indent="0" eaLnBrk="1" hangingPunct="1">
                  <a:spcBef>
                    <a:spcPts val="0"/>
                  </a:spcBef>
                </a:pPr>
                <a:endParaRPr lang="en-US" dirty="0">
                  <a:sym typeface="Symbol" pitchFamily="18" charset="2"/>
                </a:endParaRPr>
              </a:p>
            </p:txBody>
          </p:sp>
        </mc:Choice>
        <mc:Fallback xmlns="">
          <p:sp>
            <p:nvSpPr>
              <p:cNvPr id="7" name="Text Box 4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286435" y="3221461"/>
                <a:ext cx="7772400" cy="2139432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5" name="Group 4"/>
          <p:cNvGrpSpPr/>
          <p:nvPr/>
        </p:nvGrpSpPr>
        <p:grpSpPr>
          <a:xfrm>
            <a:off x="854254" y="1145337"/>
            <a:ext cx="8235958" cy="1894493"/>
            <a:chOff x="854254" y="1145337"/>
            <a:chExt cx="8235958" cy="1894493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7430" name="Text Box 45"/>
                <p:cNvSpPr txBox="1">
                  <a:spLocks noChangeArrowheads="1"/>
                </p:cNvSpPr>
                <p:nvPr/>
              </p:nvSpPr>
              <p:spPr bwMode="auto">
                <a:xfrm>
                  <a:off x="1317812" y="1145337"/>
                  <a:ext cx="7772400" cy="189449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>
                  <a:spAutoFit/>
                </a:bodyPr>
                <a:lstStyle>
                  <a:lvl1pPr marL="457200" indent="-457200" eaLnBrk="0" hangingPunct="0">
                    <a:defRPr sz="2200">
                      <a:solidFill>
                        <a:schemeClr val="tx1"/>
                      </a:solidFill>
                      <a:latin typeface="Times New Roman" pitchFamily="18" charset="0"/>
                    </a:defRPr>
                  </a:lvl1pPr>
                  <a:lvl2pPr marL="742950" indent="-285750" eaLnBrk="0" hangingPunct="0">
                    <a:defRPr sz="2200">
                      <a:solidFill>
                        <a:schemeClr val="tx1"/>
                      </a:solidFill>
                      <a:latin typeface="Times New Roman" pitchFamily="18" charset="0"/>
                    </a:defRPr>
                  </a:lvl2pPr>
                  <a:lvl3pPr marL="1143000" indent="-228600" eaLnBrk="0" hangingPunct="0">
                    <a:defRPr sz="2200">
                      <a:solidFill>
                        <a:schemeClr val="tx1"/>
                      </a:solidFill>
                      <a:latin typeface="Times New Roman" pitchFamily="18" charset="0"/>
                    </a:defRPr>
                  </a:lvl3pPr>
                  <a:lvl4pPr marL="1600200" indent="-228600" eaLnBrk="0" hangingPunct="0">
                    <a:defRPr sz="2200">
                      <a:solidFill>
                        <a:schemeClr val="tx1"/>
                      </a:solidFill>
                      <a:latin typeface="Times New Roman" pitchFamily="18" charset="0"/>
                    </a:defRPr>
                  </a:lvl4pPr>
                  <a:lvl5pPr marL="2057400" indent="-228600" eaLnBrk="0" hangingPunct="0">
                    <a:defRPr sz="2200">
                      <a:solidFill>
                        <a:schemeClr val="tx1"/>
                      </a:solidFill>
                      <a:latin typeface="Times New Roman" pitchFamily="18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200">
                      <a:solidFill>
                        <a:schemeClr val="tx1"/>
                      </a:solidFill>
                      <a:latin typeface="Times New Roman" pitchFamily="18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200">
                      <a:solidFill>
                        <a:schemeClr val="tx1"/>
                      </a:solidFill>
                      <a:latin typeface="Times New Roman" pitchFamily="18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200">
                      <a:solidFill>
                        <a:schemeClr val="tx1"/>
                      </a:solidFill>
                      <a:latin typeface="Times New Roman" pitchFamily="18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200">
                      <a:solidFill>
                        <a:schemeClr val="tx1"/>
                      </a:solidFill>
                      <a:latin typeface="Times New Roman" pitchFamily="18" charset="0"/>
                    </a:defRPr>
                  </a:lvl9pPr>
                </a:lstStyle>
                <a:p>
                  <a:pPr marL="0" indent="0" eaLnBrk="1" hangingPunct="1">
                    <a:spcBef>
                      <a:spcPts val="0"/>
                    </a:spcBef>
                  </a:pPr>
                  <a14:m>
                    <m:oMath xmlns:m="http://schemas.openxmlformats.org/officeDocument/2006/math">
                      <m:bar>
                        <m:barPr>
                          <m:pos m:val="top"/>
                          <m:ctrlPr>
                            <a:rPr lang="en-US" i="1" dirty="0" smtClean="0">
                              <a:latin typeface="Cambria Math"/>
                            </a:rPr>
                          </m:ctrlPr>
                        </m:barPr>
                        <m:e>
                          <m:r>
                            <m:rPr>
                              <m:sty m:val="p"/>
                            </m:rPr>
                            <a:rPr lang="en-US" b="0" i="0" dirty="0" smtClean="0">
                              <a:latin typeface="Cambria Math"/>
                            </a:rPr>
                            <m:t>x</m:t>
                          </m:r>
                        </m:e>
                      </m:bar>
                    </m:oMath>
                  </a14:m>
                  <a:r>
                    <a:rPr lang="en-US" dirty="0" smtClean="0"/>
                    <a:t> = </a:t>
                  </a:r>
                  <a14:m>
                    <m:oMath xmlns:m="http://schemas.openxmlformats.org/officeDocument/2006/math">
                      <m:f>
                        <m:fPr>
                          <m:ctrlPr>
                            <a:rPr lang="en-US" i="1" smtClean="0">
                              <a:latin typeface="Cambria Math"/>
                            </a:rPr>
                          </m:ctrlPr>
                        </m:fPr>
                        <m:num>
                          <m:nary>
                            <m:naryPr>
                              <m:ctrlPr>
                                <a:rPr lang="en-US" i="1" smtClean="0">
                                  <a:latin typeface="Cambria Math"/>
                                </a:rPr>
                              </m:ctrlPr>
                            </m:naryPr>
                            <m:sub>
                              <m:r>
                                <m:rPr>
                                  <m:sty m:val="p"/>
                                  <m:brk m:alnAt="23"/>
                                </m:rPr>
                                <a:rPr lang="en-US" b="0" i="0" smtClean="0">
                                  <a:latin typeface="Cambria Math"/>
                                </a:rPr>
                                <m:t>A</m:t>
                              </m:r>
                            </m:sub>
                            <m:sup/>
                            <m:e>
                              <m:acc>
                                <m:accPr>
                                  <m:chr m:val="̃"/>
                                  <m:ctrlPr>
                                    <a:rPr lang="en-US" i="1" smtClean="0">
                                      <a:latin typeface="Cambria Math"/>
                                    </a:rPr>
                                  </m:ctrlPr>
                                </m:acc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b="0" i="0" smtClean="0">
                                      <a:latin typeface="Cambria Math"/>
                                    </a:rPr>
                                    <m:t>x</m:t>
                                  </m:r>
                                </m:e>
                              </m:acc>
                              <m:r>
                                <m:rPr>
                                  <m:sty m:val="p"/>
                                </m:rPr>
                                <a:rPr lang="en-US" i="0">
                                  <a:latin typeface="Cambria Math"/>
                                </a:rPr>
                                <m:t>dA</m:t>
                              </m:r>
                            </m:e>
                          </m:nary>
                        </m:num>
                        <m:den>
                          <m:nary>
                            <m:naryPr>
                              <m:ctrlPr>
                                <a:rPr lang="en-US" i="1">
                                  <a:latin typeface="Cambria Math"/>
                                </a:rPr>
                              </m:ctrlPr>
                            </m:naryPr>
                            <m:sub>
                              <m:r>
                                <m:rPr>
                                  <m:sty m:val="p"/>
                                  <m:brk m:alnAt="23"/>
                                </m:rPr>
                                <a:rPr lang="en-US" i="0">
                                  <a:latin typeface="Cambria Math"/>
                                </a:rPr>
                                <m:t>A</m:t>
                              </m:r>
                            </m:sub>
                            <m:sup/>
                            <m:e>
                              <m:r>
                                <m:rPr>
                                  <m:sty m:val="p"/>
                                </m:rPr>
                                <a:rPr lang="en-US" i="0">
                                  <a:latin typeface="Cambria Math"/>
                                </a:rPr>
                                <m:t>dA</m:t>
                              </m:r>
                            </m:e>
                          </m:nary>
                        </m:den>
                      </m:f>
                    </m:oMath>
                  </a14:m>
                  <a:r>
                    <a:rPr lang="en-US" dirty="0" smtClean="0">
                      <a:sym typeface="Symbol" pitchFamily="18" charset="2"/>
                    </a:rPr>
                    <a:t> = </a:t>
                  </a:r>
                  <a14:m>
                    <m:oMath xmlns:m="http://schemas.openxmlformats.org/officeDocument/2006/math">
                      <m:f>
                        <m:fPr>
                          <m:ctrlPr>
                            <a:rPr lang="en-US" i="1" smtClean="0">
                              <a:latin typeface="Cambria Math"/>
                              <a:sym typeface="Symbol" pitchFamily="18" charset="2"/>
                            </a:rPr>
                          </m:ctrlPr>
                        </m:fPr>
                        <m:num>
                          <m:nary>
                            <m:naryPr>
                              <m:ctrlPr>
                                <a:rPr lang="en-US" i="1" smtClean="0">
                                  <a:latin typeface="Cambria Math"/>
                                  <a:sym typeface="Symbol" pitchFamily="18" charset="2"/>
                                </a:rPr>
                              </m:ctrlPr>
                            </m:naryPr>
                            <m:sub>
                              <m:r>
                                <m:rPr>
                                  <m:brk m:alnAt="23"/>
                                </m:rPr>
                                <a:rPr lang="en-US" b="0" i="0" smtClean="0">
                                  <a:latin typeface="Cambria Math"/>
                                  <a:sym typeface="Symbol" pitchFamily="18" charset="2"/>
                                </a:rPr>
                                <m:t>0</m:t>
                              </m:r>
                            </m:sub>
                            <m:sup>
                              <m:r>
                                <a:rPr lang="en-US" b="0" i="0" smtClean="0">
                                  <a:latin typeface="Cambria Math"/>
                                  <a:sym typeface="Symbol" pitchFamily="18" charset="2"/>
                                </a:rPr>
                                <m:t>2</m:t>
                              </m:r>
                            </m:sup>
                            <m:e>
                              <m:r>
                                <m:rPr>
                                  <m:sty m:val="p"/>
                                </m:rPr>
                                <a:rPr lang="en-US" b="0" i="0" smtClean="0">
                                  <a:latin typeface="Cambria Math"/>
                                  <a:sym typeface="Symbol" pitchFamily="18" charset="2"/>
                                </a:rPr>
                                <m:t>x</m:t>
                              </m:r>
                              <m:d>
                                <m:dPr>
                                  <m:ctrlPr>
                                    <a:rPr lang="en-US" b="0" i="1" smtClean="0">
                                      <a:latin typeface="Cambria Math"/>
                                      <a:sym typeface="Symbol" pitchFamily="18" charset="2"/>
                                    </a:rPr>
                                  </m:ctrlPr>
                                </m:dPr>
                                <m:e>
                                  <m:rad>
                                    <m:radPr>
                                      <m:degHide m:val="on"/>
                                      <m:ctrlPr>
                                        <a:rPr lang="en-US" b="0" i="1" smtClean="0">
                                          <a:latin typeface="Cambria Math"/>
                                          <a:sym typeface="Symbol" pitchFamily="18" charset="2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a:rPr lang="en-US" b="0" i="0" smtClean="0">
                                          <a:latin typeface="Cambria Math"/>
                                          <a:sym typeface="Symbol" pitchFamily="18" charset="2"/>
                                        </a:rPr>
                                        <m:t>2</m:t>
                                      </m:r>
                                      <m:r>
                                        <m:rPr>
                                          <m:sty m:val="p"/>
                                        </m:rPr>
                                        <a:rPr lang="en-US" b="0" i="0" smtClean="0">
                                          <a:latin typeface="Cambria Math"/>
                                          <a:sym typeface="Symbol" pitchFamily="18" charset="2"/>
                                        </a:rPr>
                                        <m:t>x</m:t>
                                      </m:r>
                                    </m:e>
                                  </m:rad>
                                  <m:r>
                                    <a:rPr lang="en-US" b="0" i="0" smtClean="0">
                                      <a:latin typeface="Cambria Math"/>
                                      <a:sym typeface="Symbol" pitchFamily="18" charset="2"/>
                                    </a:rPr>
                                    <m:t>+</m:t>
                                  </m:r>
                                  <m:r>
                                    <m:rPr>
                                      <m:sty m:val="p"/>
                                    </m:rPr>
                                    <a:rPr lang="en-US" b="0" i="0" smtClean="0">
                                      <a:latin typeface="Cambria Math"/>
                                      <a:sym typeface="Symbol" pitchFamily="18" charset="2"/>
                                    </a:rPr>
                                    <m:t>x</m:t>
                                  </m:r>
                                </m:e>
                              </m:d>
                              <m:r>
                                <m:rPr>
                                  <m:sty m:val="p"/>
                                </m:rPr>
                                <a:rPr lang="en-US" b="0" i="0" smtClean="0">
                                  <a:latin typeface="Cambria Math"/>
                                  <a:sym typeface="Symbol" pitchFamily="18" charset="2"/>
                                </a:rPr>
                                <m:t>dx</m:t>
                              </m:r>
                            </m:e>
                          </m:nary>
                        </m:num>
                        <m:den>
                          <m:nary>
                            <m:naryPr>
                              <m:ctrlPr>
                                <a:rPr lang="en-US" i="1">
                                  <a:latin typeface="Cambria Math"/>
                                  <a:sym typeface="Symbol" pitchFamily="18" charset="2"/>
                                </a:rPr>
                              </m:ctrlPr>
                            </m:naryPr>
                            <m:sub>
                              <m:r>
                                <m:rPr>
                                  <m:brk m:alnAt="23"/>
                                </m:rPr>
                                <a:rPr lang="en-US" i="0">
                                  <a:latin typeface="Cambria Math"/>
                                  <a:sym typeface="Symbol" pitchFamily="18" charset="2"/>
                                </a:rPr>
                                <m:t>0</m:t>
                              </m:r>
                            </m:sub>
                            <m:sup>
                              <m:r>
                                <a:rPr lang="en-US" i="0">
                                  <a:latin typeface="Cambria Math"/>
                                  <a:sym typeface="Symbol" pitchFamily="18" charset="2"/>
                                </a:rPr>
                                <m:t>2</m:t>
                              </m:r>
                            </m:sup>
                            <m:e>
                              <m:d>
                                <m:dPr>
                                  <m:ctrlPr>
                                    <a:rPr lang="en-US" i="1">
                                      <a:latin typeface="Cambria Math"/>
                                      <a:sym typeface="Symbol" pitchFamily="18" charset="2"/>
                                    </a:rPr>
                                  </m:ctrlPr>
                                </m:dPr>
                                <m:e>
                                  <m:rad>
                                    <m:radPr>
                                      <m:degHide m:val="on"/>
                                      <m:ctrlPr>
                                        <a:rPr lang="en-US" i="1">
                                          <a:latin typeface="Cambria Math"/>
                                          <a:sym typeface="Symbol" pitchFamily="18" charset="2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a:rPr lang="en-US" i="0">
                                          <a:latin typeface="Cambria Math"/>
                                          <a:sym typeface="Symbol" pitchFamily="18" charset="2"/>
                                        </a:rPr>
                                        <m:t>2</m:t>
                                      </m:r>
                                      <m:r>
                                        <m:rPr>
                                          <m:sty m:val="p"/>
                                        </m:rPr>
                                        <a:rPr lang="en-US" i="0">
                                          <a:latin typeface="Cambria Math"/>
                                          <a:sym typeface="Symbol" pitchFamily="18" charset="2"/>
                                        </a:rPr>
                                        <m:t>x</m:t>
                                      </m:r>
                                    </m:e>
                                  </m:rad>
                                  <m:r>
                                    <a:rPr lang="en-US" i="0">
                                      <a:latin typeface="Cambria Math"/>
                                      <a:sym typeface="Symbol" pitchFamily="18" charset="2"/>
                                    </a:rPr>
                                    <m:t>+</m:t>
                                  </m:r>
                                  <m:r>
                                    <m:rPr>
                                      <m:sty m:val="p"/>
                                    </m:rPr>
                                    <a:rPr lang="en-US" i="0">
                                      <a:latin typeface="Cambria Math"/>
                                      <a:sym typeface="Symbol" pitchFamily="18" charset="2"/>
                                    </a:rPr>
                                    <m:t>x</m:t>
                                  </m:r>
                                </m:e>
                              </m:d>
                              <m:r>
                                <m:rPr>
                                  <m:sty m:val="p"/>
                                </m:rPr>
                                <a:rPr lang="en-US" i="0">
                                  <a:latin typeface="Cambria Math"/>
                                  <a:sym typeface="Symbol" pitchFamily="18" charset="2"/>
                                </a:rPr>
                                <m:t>dx</m:t>
                              </m:r>
                            </m:e>
                          </m:nary>
                        </m:den>
                      </m:f>
                    </m:oMath>
                  </a14:m>
                  <a:r>
                    <a:rPr lang="en-US" dirty="0" smtClean="0">
                      <a:sym typeface="Symbol" pitchFamily="18" charset="2"/>
                    </a:rPr>
                    <a:t> = </a:t>
                  </a:r>
                  <a14:m>
                    <m:oMath xmlns:m="http://schemas.openxmlformats.org/officeDocument/2006/math">
                      <m:f>
                        <m:fPr>
                          <m:ctrlPr>
                            <a:rPr lang="en-US" i="1" smtClean="0">
                              <a:latin typeface="Cambria Math"/>
                              <a:sym typeface="Symbol" pitchFamily="18" charset="2"/>
                            </a:rPr>
                          </m:ctrlPr>
                        </m:fPr>
                        <m:num>
                          <m:sSubSup>
                            <m:sSubSupPr>
                              <m:ctrlPr>
                                <a:rPr lang="en-US" b="0" i="1" smtClean="0">
                                  <a:latin typeface="Cambria Math"/>
                                  <a:sym typeface="Symbol" pitchFamily="18" charset="2"/>
                                </a:rPr>
                              </m:ctrlPr>
                            </m:sSubSupPr>
                            <m:e>
                              <m:d>
                                <m:dPr>
                                  <m:begChr m:val="["/>
                                  <m:endChr m:val="]"/>
                                  <m:ctrlPr>
                                    <a:rPr lang="en-US" b="0" i="1" smtClean="0">
                                      <a:latin typeface="Cambria Math"/>
                                      <a:sym typeface="Symbol" pitchFamily="18" charset="2"/>
                                    </a:rPr>
                                  </m:ctrlPr>
                                </m:dPr>
                                <m:e>
                                  <m:d>
                                    <m:dPr>
                                      <m:ctrlPr>
                                        <a:rPr lang="en-US" b="0" i="1" smtClean="0">
                                          <a:latin typeface="Cambria Math"/>
                                          <a:sym typeface="Symbol" pitchFamily="18" charset="2"/>
                                        </a:rPr>
                                      </m:ctrlPr>
                                    </m:dPr>
                                    <m:e>
                                      <m:f>
                                        <m:fPr>
                                          <m:ctrlPr>
                                            <a:rPr lang="en-US" b="0" i="1" smtClean="0">
                                              <a:latin typeface="Cambria Math"/>
                                              <a:sym typeface="Symbol" pitchFamily="18" charset="2"/>
                                            </a:rPr>
                                          </m:ctrlPr>
                                        </m:fPr>
                                        <m:num>
                                          <m:r>
                                            <a:rPr lang="en-US" b="0" i="0" smtClean="0">
                                              <a:latin typeface="Cambria Math"/>
                                              <a:sym typeface="Symbol" pitchFamily="18" charset="2"/>
                                            </a:rPr>
                                            <m:t>2</m:t>
                                          </m:r>
                                          <m:rad>
                                            <m:radPr>
                                              <m:degHide m:val="on"/>
                                              <m:ctrlPr>
                                                <a:rPr lang="en-US" b="0" i="1" smtClean="0">
                                                  <a:latin typeface="Cambria Math"/>
                                                  <a:sym typeface="Symbol" pitchFamily="18" charset="2"/>
                                                </a:rPr>
                                              </m:ctrlPr>
                                            </m:radPr>
                                            <m:deg/>
                                            <m:e>
                                              <m:r>
                                                <a:rPr lang="en-US" b="0" i="0" smtClean="0">
                                                  <a:latin typeface="Cambria Math"/>
                                                  <a:sym typeface="Symbol" pitchFamily="18" charset="2"/>
                                                </a:rPr>
                                                <m:t>2</m:t>
                                              </m:r>
                                            </m:e>
                                          </m:rad>
                                        </m:num>
                                        <m:den>
                                          <m:r>
                                            <a:rPr lang="en-US" b="0" i="0" smtClean="0">
                                              <a:latin typeface="Cambria Math"/>
                                              <a:sym typeface="Symbol" pitchFamily="18" charset="2"/>
                                            </a:rPr>
                                            <m:t>5</m:t>
                                          </m:r>
                                        </m:den>
                                      </m:f>
                                    </m:e>
                                  </m:d>
                                  <m:sSup>
                                    <m:sSupPr>
                                      <m:ctrlPr>
                                        <a:rPr lang="en-US" b="0" i="1" smtClean="0">
                                          <a:latin typeface="Cambria Math"/>
                                          <a:sym typeface="Symbol" pitchFamily="18" charset="2"/>
                                        </a:rPr>
                                      </m:ctrlPr>
                                    </m:sSup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n-US" i="0">
                                          <a:latin typeface="Cambria Math"/>
                                          <a:sym typeface="Symbol" pitchFamily="18" charset="2"/>
                                        </a:rPr>
                                        <m:t>x</m:t>
                                      </m:r>
                                    </m:e>
                                    <m:sup>
                                      <m:f>
                                        <m:fPr>
                                          <m:ctrlPr>
                                            <a:rPr lang="en-US" b="0" i="1" smtClean="0">
                                              <a:latin typeface="Cambria Math"/>
                                              <a:sym typeface="Symbol" pitchFamily="18" charset="2"/>
                                            </a:rPr>
                                          </m:ctrlPr>
                                        </m:fPr>
                                        <m:num>
                                          <m:r>
                                            <a:rPr lang="en-US" b="0" i="0" smtClean="0">
                                              <a:latin typeface="Cambria Math"/>
                                              <a:sym typeface="Symbol" pitchFamily="18" charset="2"/>
                                            </a:rPr>
                                            <m:t>5</m:t>
                                          </m:r>
                                        </m:num>
                                        <m:den>
                                          <m:r>
                                            <a:rPr lang="en-US" b="0" i="0" smtClean="0">
                                              <a:latin typeface="Cambria Math"/>
                                              <a:sym typeface="Symbol" pitchFamily="18" charset="2"/>
                                            </a:rPr>
                                            <m:t>2</m:t>
                                          </m:r>
                                        </m:den>
                                      </m:f>
                                    </m:sup>
                                  </m:sSup>
                                  <m:r>
                                    <a:rPr lang="en-US" b="0" i="0" smtClean="0">
                                      <a:latin typeface="Cambria Math"/>
                                      <a:sym typeface="Symbol" pitchFamily="18" charset="2"/>
                                    </a:rPr>
                                    <m:t>+</m:t>
                                  </m:r>
                                  <m:f>
                                    <m:fPr>
                                      <m:ctrlPr>
                                        <a:rPr lang="en-US" b="0" i="1" smtClean="0">
                                          <a:latin typeface="Cambria Math"/>
                                          <a:sym typeface="Symbol" pitchFamily="18" charset="2"/>
                                        </a:rPr>
                                      </m:ctrlPr>
                                    </m:fPr>
                                    <m:num>
                                      <m:r>
                                        <a:rPr lang="en-US" b="0" i="0" smtClean="0">
                                          <a:latin typeface="Cambria Math"/>
                                          <a:sym typeface="Symbol" pitchFamily="18" charset="2"/>
                                        </a:rPr>
                                        <m:t>1</m:t>
                                      </m:r>
                                    </m:num>
                                    <m:den>
                                      <m:r>
                                        <a:rPr lang="en-US" b="0" i="0" smtClean="0">
                                          <a:latin typeface="Cambria Math"/>
                                          <a:sym typeface="Symbol" pitchFamily="18" charset="2"/>
                                        </a:rPr>
                                        <m:t>3</m:t>
                                      </m:r>
                                    </m:den>
                                  </m:f>
                                  <m:sSup>
                                    <m:sSupPr>
                                      <m:ctrlPr>
                                        <a:rPr lang="en-US" b="0" i="1" smtClean="0">
                                          <a:latin typeface="Cambria Math"/>
                                          <a:sym typeface="Symbol" pitchFamily="18" charset="2"/>
                                        </a:rPr>
                                      </m:ctrlPr>
                                    </m:sSup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n-US" b="0" i="0" smtClean="0">
                                          <a:latin typeface="Cambria Math"/>
                                          <a:sym typeface="Symbol" pitchFamily="18" charset="2"/>
                                        </a:rPr>
                                        <m:t>x</m:t>
                                      </m:r>
                                    </m:e>
                                    <m:sup>
                                      <m:r>
                                        <a:rPr lang="en-US" b="0" i="0" smtClean="0">
                                          <a:latin typeface="Cambria Math"/>
                                          <a:sym typeface="Symbol" pitchFamily="18" charset="2"/>
                                        </a:rPr>
                                        <m:t>3</m:t>
                                      </m:r>
                                    </m:sup>
                                  </m:sSup>
                                </m:e>
                              </m:d>
                            </m:e>
                            <m:sub>
                              <m:r>
                                <a:rPr lang="en-US" b="0" i="0" smtClean="0">
                                  <a:latin typeface="Cambria Math"/>
                                  <a:sym typeface="Symbol" pitchFamily="18" charset="2"/>
                                </a:rPr>
                                <m:t>0</m:t>
                              </m:r>
                            </m:sub>
                            <m:sup>
                              <m:r>
                                <a:rPr lang="en-US" b="0" i="0" smtClean="0">
                                  <a:latin typeface="Cambria Math"/>
                                  <a:sym typeface="Symbol" pitchFamily="18" charset="2"/>
                                </a:rPr>
                                <m:t>2</m:t>
                              </m:r>
                            </m:sup>
                          </m:sSubSup>
                        </m:num>
                        <m:den>
                          <m:sSubSup>
                            <m:sSubSupPr>
                              <m:ctrlPr>
                                <a:rPr lang="en-US" i="1">
                                  <a:latin typeface="Cambria Math"/>
                                  <a:sym typeface="Symbol" pitchFamily="18" charset="2"/>
                                </a:rPr>
                              </m:ctrlPr>
                            </m:sSubSupPr>
                            <m:e>
                              <m:d>
                                <m:dPr>
                                  <m:begChr m:val="["/>
                                  <m:endChr m:val="]"/>
                                  <m:ctrlPr>
                                    <a:rPr lang="en-US" i="1">
                                      <a:latin typeface="Cambria Math"/>
                                      <a:sym typeface="Symbol" pitchFamily="18" charset="2"/>
                                    </a:rPr>
                                  </m:ctrlPr>
                                </m:dPr>
                                <m:e>
                                  <m:d>
                                    <m:dPr>
                                      <m:ctrlPr>
                                        <a:rPr lang="en-US" i="1">
                                          <a:latin typeface="Cambria Math"/>
                                          <a:sym typeface="Symbol" pitchFamily="18" charset="2"/>
                                        </a:rPr>
                                      </m:ctrlPr>
                                    </m:dPr>
                                    <m:e>
                                      <m:f>
                                        <m:fPr>
                                          <m:ctrlPr>
                                            <a:rPr lang="en-US" i="1">
                                              <a:latin typeface="Cambria Math"/>
                                              <a:sym typeface="Symbol" pitchFamily="18" charset="2"/>
                                            </a:rPr>
                                          </m:ctrlPr>
                                        </m:fPr>
                                        <m:num>
                                          <m:r>
                                            <a:rPr lang="en-US" i="0">
                                              <a:latin typeface="Cambria Math"/>
                                              <a:sym typeface="Symbol" pitchFamily="18" charset="2"/>
                                            </a:rPr>
                                            <m:t>2</m:t>
                                          </m:r>
                                          <m:rad>
                                            <m:radPr>
                                              <m:degHide m:val="on"/>
                                              <m:ctrlPr>
                                                <a:rPr lang="en-US" i="1">
                                                  <a:latin typeface="Cambria Math"/>
                                                  <a:sym typeface="Symbol" pitchFamily="18" charset="2"/>
                                                </a:rPr>
                                              </m:ctrlPr>
                                            </m:radPr>
                                            <m:deg/>
                                            <m:e>
                                              <m:r>
                                                <a:rPr lang="en-US" i="0">
                                                  <a:latin typeface="Cambria Math"/>
                                                  <a:sym typeface="Symbol" pitchFamily="18" charset="2"/>
                                                </a:rPr>
                                                <m:t>2</m:t>
                                              </m:r>
                                            </m:e>
                                          </m:rad>
                                        </m:num>
                                        <m:den>
                                          <m:r>
                                            <a:rPr lang="en-US" b="0" i="0" smtClean="0">
                                              <a:latin typeface="Cambria Math"/>
                                              <a:sym typeface="Symbol" pitchFamily="18" charset="2"/>
                                            </a:rPr>
                                            <m:t>3</m:t>
                                          </m:r>
                                        </m:den>
                                      </m:f>
                                    </m:e>
                                  </m:d>
                                  <m:sSup>
                                    <m:sSupPr>
                                      <m:ctrlPr>
                                        <a:rPr lang="en-US" i="1">
                                          <a:latin typeface="Cambria Math"/>
                                          <a:sym typeface="Symbol" pitchFamily="18" charset="2"/>
                                        </a:rPr>
                                      </m:ctrlPr>
                                    </m:sSup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n-US" i="0">
                                          <a:latin typeface="Cambria Math"/>
                                          <a:sym typeface="Symbol" pitchFamily="18" charset="2"/>
                                        </a:rPr>
                                        <m:t>x</m:t>
                                      </m:r>
                                    </m:e>
                                    <m:sup>
                                      <m:f>
                                        <m:fPr>
                                          <m:ctrlPr>
                                            <a:rPr lang="en-US" i="1">
                                              <a:latin typeface="Cambria Math"/>
                                              <a:sym typeface="Symbol" pitchFamily="18" charset="2"/>
                                            </a:rPr>
                                          </m:ctrlPr>
                                        </m:fPr>
                                        <m:num>
                                          <m:r>
                                            <a:rPr lang="en-US" b="0" i="0" smtClean="0">
                                              <a:latin typeface="Cambria Math"/>
                                              <a:sym typeface="Symbol" pitchFamily="18" charset="2"/>
                                            </a:rPr>
                                            <m:t>3</m:t>
                                          </m:r>
                                        </m:num>
                                        <m:den>
                                          <m:r>
                                            <a:rPr lang="en-US" i="0">
                                              <a:latin typeface="Cambria Math"/>
                                              <a:sym typeface="Symbol" pitchFamily="18" charset="2"/>
                                            </a:rPr>
                                            <m:t>2</m:t>
                                          </m:r>
                                        </m:den>
                                      </m:f>
                                    </m:sup>
                                  </m:sSup>
                                  <m:r>
                                    <a:rPr lang="en-US" i="0">
                                      <a:latin typeface="Cambria Math"/>
                                      <a:sym typeface="Symbol" pitchFamily="18" charset="2"/>
                                    </a:rPr>
                                    <m:t>+</m:t>
                                  </m:r>
                                  <m:f>
                                    <m:fPr>
                                      <m:ctrlPr>
                                        <a:rPr lang="en-US" i="1">
                                          <a:latin typeface="Cambria Math"/>
                                          <a:sym typeface="Symbol" pitchFamily="18" charset="2"/>
                                        </a:rPr>
                                      </m:ctrlPr>
                                    </m:fPr>
                                    <m:num>
                                      <m:r>
                                        <a:rPr lang="en-US" i="0">
                                          <a:latin typeface="Cambria Math"/>
                                          <a:sym typeface="Symbol" pitchFamily="18" charset="2"/>
                                        </a:rPr>
                                        <m:t>1</m:t>
                                      </m:r>
                                    </m:num>
                                    <m:den>
                                      <m:r>
                                        <a:rPr lang="en-US" b="0" i="0" smtClean="0">
                                          <a:latin typeface="Cambria Math"/>
                                          <a:sym typeface="Symbol" pitchFamily="18" charset="2"/>
                                        </a:rPr>
                                        <m:t>2</m:t>
                                      </m:r>
                                    </m:den>
                                  </m:f>
                                  <m:sSup>
                                    <m:sSupPr>
                                      <m:ctrlPr>
                                        <a:rPr lang="en-US" i="1">
                                          <a:latin typeface="Cambria Math"/>
                                          <a:sym typeface="Symbol" pitchFamily="18" charset="2"/>
                                        </a:rPr>
                                      </m:ctrlPr>
                                    </m:sSup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n-US" i="0">
                                          <a:latin typeface="Cambria Math"/>
                                          <a:sym typeface="Symbol" pitchFamily="18" charset="2"/>
                                        </a:rPr>
                                        <m:t>x</m:t>
                                      </m:r>
                                    </m:e>
                                    <m:sup>
                                      <m:r>
                                        <a:rPr lang="en-US" b="0" i="0" smtClean="0">
                                          <a:latin typeface="Cambria Math"/>
                                          <a:sym typeface="Symbol" pitchFamily="18" charset="2"/>
                                        </a:rPr>
                                        <m:t>2</m:t>
                                      </m:r>
                                    </m:sup>
                                  </m:sSup>
                                </m:e>
                              </m:d>
                            </m:e>
                            <m:sub>
                              <m:r>
                                <a:rPr lang="en-US" i="0">
                                  <a:latin typeface="Cambria Math"/>
                                  <a:sym typeface="Symbol" pitchFamily="18" charset="2"/>
                                </a:rPr>
                                <m:t>0</m:t>
                              </m:r>
                            </m:sub>
                            <m:sup>
                              <m:r>
                                <a:rPr lang="en-US" i="0">
                                  <a:latin typeface="Cambria Math"/>
                                  <a:sym typeface="Symbol" pitchFamily="18" charset="2"/>
                                </a:rPr>
                                <m:t>2</m:t>
                              </m:r>
                            </m:sup>
                          </m:sSubSup>
                        </m:den>
                      </m:f>
                      <m:r>
                        <a:rPr lang="en-US" b="0" i="0" smtClean="0">
                          <a:latin typeface="Cambria Math"/>
                          <a:sym typeface="Symbol" pitchFamily="18" charset="2"/>
                        </a:rPr>
                        <m:t> </m:t>
                      </m:r>
                    </m:oMath>
                  </a14:m>
                  <a:endParaRPr lang="en-US" b="0" dirty="0" smtClean="0">
                    <a:latin typeface="Cambria Math"/>
                    <a:sym typeface="Symbol" pitchFamily="18" charset="2"/>
                  </a:endParaRPr>
                </a:p>
                <a:p>
                  <a:pPr marL="746125" indent="-746125" eaLnBrk="1" hangingPunct="1">
                    <a:spcBef>
                      <a:spcPts val="0"/>
                    </a:spcBef>
                  </a:pPr>
                  <a:r>
                    <a:rPr lang="en-US" dirty="0">
                      <a:sym typeface="Symbol" pitchFamily="18" charset="2"/>
                    </a:rPr>
                    <a:t> </a:t>
                  </a:r>
                  <a:r>
                    <a:rPr lang="en-US" dirty="0" smtClean="0">
                      <a:sym typeface="Symbol" pitchFamily="18" charset="2"/>
                    </a:rPr>
                    <a:t>	</a:t>
                  </a:r>
                  <a14:m>
                    <m:oMath xmlns:m="http://schemas.openxmlformats.org/officeDocument/2006/math">
                      <m:r>
                        <a:rPr lang="en-US" b="0" i="0" smtClean="0">
                          <a:latin typeface="Cambria Math"/>
                          <a:sym typeface="Symbol" pitchFamily="18" charset="2"/>
                        </a:rPr>
                        <m:t>= </m:t>
                      </m:r>
                      <m:f>
                        <m:fPr>
                          <m:ctrlPr>
                            <a:rPr lang="en-US" b="0" i="1" smtClean="0">
                              <a:latin typeface="Cambria Math"/>
                              <a:sym typeface="Symbol" pitchFamily="18" charset="2"/>
                            </a:rPr>
                          </m:ctrlPr>
                        </m:fPr>
                        <m:num>
                          <m:r>
                            <a:rPr lang="en-US" b="0" i="0" smtClean="0">
                              <a:latin typeface="Cambria Math"/>
                              <a:sym typeface="Symbol" pitchFamily="18" charset="2"/>
                            </a:rPr>
                            <m:t>5.867</m:t>
                          </m:r>
                        </m:num>
                        <m:den>
                          <m:r>
                            <a:rPr lang="en-US" b="0" i="0" smtClean="0">
                              <a:latin typeface="Cambria Math"/>
                              <a:sym typeface="Symbol" pitchFamily="18" charset="2"/>
                            </a:rPr>
                            <m:t>4.667</m:t>
                          </m:r>
                        </m:den>
                      </m:f>
                      <m:r>
                        <a:rPr lang="en-US" b="0" i="0" smtClean="0">
                          <a:latin typeface="Cambria Math"/>
                          <a:sym typeface="Symbol" pitchFamily="18" charset="2"/>
                        </a:rPr>
                        <m:t>=1.257 </m:t>
                      </m:r>
                      <m:r>
                        <m:rPr>
                          <m:sty m:val="p"/>
                        </m:rPr>
                        <a:rPr lang="en-US" b="0" i="0" smtClean="0">
                          <a:latin typeface="Cambria Math"/>
                          <a:sym typeface="Symbol" pitchFamily="18" charset="2"/>
                        </a:rPr>
                        <m:t>m</m:t>
                      </m:r>
                    </m:oMath>
                  </a14:m>
                  <a:r>
                    <a:rPr lang="en-US" b="0" dirty="0" smtClean="0">
                      <a:sym typeface="Symbol" pitchFamily="18" charset="2"/>
                    </a:rPr>
                    <a:t> </a:t>
                  </a:r>
                </a:p>
              </p:txBody>
            </p:sp>
          </mc:Choice>
          <mc:Fallback xmlns="">
            <p:sp>
              <p:nvSpPr>
                <p:cNvPr id="17430" name="Text Box 45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 bwMode="auto">
                <a:xfrm>
                  <a:off x="1317812" y="1145337"/>
                  <a:ext cx="7772400" cy="1894493"/>
                </a:xfrm>
                <a:prstGeom prst="rect">
                  <a:avLst/>
                </a:prstGeom>
                <a:blipFill rotWithShape="1">
                  <a:blip r:embed="rId4"/>
                  <a:stretch>
                    <a:fillRect/>
                  </a:stretch>
                </a:blipFill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4" name="Rectangle 3"/>
            <p:cNvSpPr/>
            <p:nvPr/>
          </p:nvSpPr>
          <p:spPr>
            <a:xfrm>
              <a:off x="854254" y="1194643"/>
              <a:ext cx="441146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000" dirty="0" smtClean="0">
                  <a:cs typeface="Times New Roman" pitchFamily="18" charset="0"/>
                </a:rPr>
                <a:t>4. </a:t>
              </a:r>
              <a:endParaRPr lang="en-US" dirty="0"/>
            </a:p>
          </p:txBody>
        </p:sp>
      </p:grp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A67565-8D48-4E7D-9B0C-A77CD6739475}" type="slidenum">
              <a:rPr lang="en-US" smtClean="0"/>
              <a:pPr/>
              <a:t>22</a:t>
            </a:fld>
            <a:endParaRPr lang="en-US"/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533401" y="1066800"/>
            <a:ext cx="7696199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P</a:t>
            </a:r>
            <a:r>
              <a:rPr lang="en-US" dirty="0" smtClean="0"/>
              <a:t>lace the weight of the plate at the centroid G.</a:t>
            </a:r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762000" y="1447800"/>
            <a:ext cx="7154778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Area, A = 4.667 m</a:t>
            </a:r>
            <a:r>
              <a:rPr lang="en-US" baseline="30000" dirty="0" smtClean="0"/>
              <a:t>2</a:t>
            </a:r>
          </a:p>
          <a:p>
            <a:r>
              <a:rPr lang="en-US" dirty="0" smtClean="0"/>
              <a:t>Weight, W = (7850) (9.81) (4.667) 0.3 = 107.8 </a:t>
            </a:r>
            <a:r>
              <a:rPr lang="en-US" dirty="0" err="1" smtClean="0"/>
              <a:t>kN</a:t>
            </a:r>
            <a:endParaRPr lang="en-US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81725" y="2514600"/>
            <a:ext cx="2505075" cy="3390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5" name="Rectangle 44"/>
          <p:cNvSpPr/>
          <p:nvPr/>
        </p:nvSpPr>
        <p:spPr>
          <a:xfrm>
            <a:off x="533400" y="2362200"/>
            <a:ext cx="5315173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Here is FBD to find the reactions at A and B.</a:t>
            </a:r>
            <a:endParaRPr lang="en-US" dirty="0"/>
          </a:p>
        </p:txBody>
      </p:sp>
      <p:sp>
        <p:nvSpPr>
          <p:cNvPr id="49" name="Text Box 21"/>
          <p:cNvSpPr txBox="1">
            <a:spLocks noChangeArrowheads="1"/>
          </p:cNvSpPr>
          <p:nvPr/>
        </p:nvSpPr>
        <p:spPr bwMode="auto">
          <a:xfrm>
            <a:off x="533400" y="2971800"/>
            <a:ext cx="4479257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2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2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2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2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en-US" dirty="0" smtClean="0"/>
              <a:t>Applying Equations </a:t>
            </a:r>
            <a:r>
              <a:rPr lang="en-US" dirty="0"/>
              <a:t>of Equilibrium:</a:t>
            </a:r>
          </a:p>
        </p:txBody>
      </p:sp>
      <p:grpSp>
        <p:nvGrpSpPr>
          <p:cNvPr id="46" name="Group 45"/>
          <p:cNvGrpSpPr/>
          <p:nvPr/>
        </p:nvGrpSpPr>
        <p:grpSpPr>
          <a:xfrm>
            <a:off x="609600" y="3581401"/>
            <a:ext cx="5572124" cy="2827585"/>
            <a:chOff x="609600" y="3581401"/>
            <a:chExt cx="5572124" cy="2827585"/>
          </a:xfrm>
        </p:grpSpPr>
        <p:grpSp>
          <p:nvGrpSpPr>
            <p:cNvPr id="50" name="Group 46"/>
            <p:cNvGrpSpPr>
              <a:grpSpLocks/>
            </p:cNvGrpSpPr>
            <p:nvPr/>
          </p:nvGrpSpPr>
          <p:grpSpPr bwMode="auto">
            <a:xfrm>
              <a:off x="609600" y="3581401"/>
              <a:ext cx="5193632" cy="879106"/>
              <a:chOff x="397" y="2079"/>
              <a:chExt cx="5184" cy="554"/>
            </a:xfrm>
          </p:grpSpPr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51" name="Text Box 7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397" y="2079"/>
                    <a:ext cx="5184" cy="554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>
                    <a:spAutoFit/>
                  </a:bodyPr>
                  <a:lstStyle>
                    <a:lvl1pPr eaLnBrk="0" hangingPunct="0">
                      <a:defRPr sz="2200">
                        <a:solidFill>
                          <a:schemeClr val="tx1"/>
                        </a:solidFill>
                        <a:latin typeface="Times New Roman" pitchFamily="18" charset="0"/>
                      </a:defRPr>
                    </a:lvl1pPr>
                    <a:lvl2pPr marL="742950" indent="-285750" eaLnBrk="0" hangingPunct="0">
                      <a:defRPr sz="2200">
                        <a:solidFill>
                          <a:schemeClr val="tx1"/>
                        </a:solidFill>
                        <a:latin typeface="Times New Roman" pitchFamily="18" charset="0"/>
                      </a:defRPr>
                    </a:lvl2pPr>
                    <a:lvl3pPr marL="1143000" indent="-228600" eaLnBrk="0" hangingPunct="0">
                      <a:defRPr sz="2200">
                        <a:solidFill>
                          <a:schemeClr val="tx1"/>
                        </a:solidFill>
                        <a:latin typeface="Times New Roman" pitchFamily="18" charset="0"/>
                      </a:defRPr>
                    </a:lvl3pPr>
                    <a:lvl4pPr marL="1600200" indent="-228600" eaLnBrk="0" hangingPunct="0">
                      <a:defRPr sz="2200">
                        <a:solidFill>
                          <a:schemeClr val="tx1"/>
                        </a:solidFill>
                        <a:latin typeface="Times New Roman" pitchFamily="18" charset="0"/>
                      </a:defRPr>
                    </a:lvl4pPr>
                    <a:lvl5pPr marL="2057400" indent="-228600" eaLnBrk="0" hangingPunct="0">
                      <a:defRPr sz="2200">
                        <a:solidFill>
                          <a:schemeClr val="tx1"/>
                        </a:solidFill>
                        <a:latin typeface="Times New Roman" pitchFamily="18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200">
                        <a:solidFill>
                          <a:schemeClr val="tx1"/>
                        </a:solidFill>
                        <a:latin typeface="Times New Roman" pitchFamily="18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200">
                        <a:solidFill>
                          <a:schemeClr val="tx1"/>
                        </a:solidFill>
                        <a:latin typeface="Times New Roman" pitchFamily="18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200">
                        <a:solidFill>
                          <a:schemeClr val="tx1"/>
                        </a:solidFill>
                        <a:latin typeface="Times New Roman" pitchFamily="18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200">
                        <a:solidFill>
                          <a:schemeClr val="tx1"/>
                        </a:solidFill>
                        <a:latin typeface="Times New Roman" pitchFamily="18" charset="0"/>
                      </a:defRPr>
                    </a:lvl9pPr>
                  </a:lstStyle>
                  <a:p>
                    <a:pPr eaLnBrk="1" hangingPunct="1">
                      <a:spcBef>
                        <a:spcPts val="0"/>
                      </a:spcBef>
                      <a:spcAft>
                        <a:spcPts val="600"/>
                      </a:spcAft>
                    </a:pPr>
                    <a:r>
                      <a:rPr lang="en-US" dirty="0" smtClean="0"/>
                      <a:t>   + </a:t>
                    </a:r>
                    <a:r>
                      <a:rPr lang="en-US" dirty="0">
                        <a:sym typeface="Symbol" pitchFamily="18" charset="2"/>
                      </a:rPr>
                      <a:t> </a:t>
                    </a:r>
                    <a:r>
                      <a:rPr lang="en-US" dirty="0" smtClean="0">
                        <a:sym typeface="Symbol" pitchFamily="18" charset="2"/>
                      </a:rPr>
                      <a:t>M</a:t>
                    </a:r>
                    <a:r>
                      <a:rPr lang="en-US" baseline="-25000" dirty="0">
                        <a:sym typeface="Symbol" pitchFamily="18" charset="2"/>
                      </a:rPr>
                      <a:t>A</a:t>
                    </a:r>
                    <a:r>
                      <a:rPr lang="en-US" dirty="0" smtClean="0">
                        <a:sym typeface="Symbol" pitchFamily="18" charset="2"/>
                      </a:rPr>
                      <a:t> </a:t>
                    </a:r>
                    <a:r>
                      <a:rPr lang="en-US" dirty="0">
                        <a:sym typeface="Symbol" pitchFamily="18" charset="2"/>
                      </a:rPr>
                      <a:t>= </a:t>
                    </a:r>
                    <a:r>
                      <a:rPr lang="en-US" dirty="0" smtClean="0">
                        <a:sym typeface="Symbol" pitchFamily="18" charset="2"/>
                      </a:rPr>
                      <a:t>N</a:t>
                    </a:r>
                    <a:r>
                      <a:rPr lang="en-US" baseline="-25000" dirty="0" smtClean="0">
                        <a:sym typeface="Symbol" pitchFamily="18" charset="2"/>
                      </a:rPr>
                      <a:t>B</a:t>
                    </a:r>
                    <a:r>
                      <a:rPr lang="en-US" dirty="0" smtClean="0">
                        <a:sym typeface="Symbol" pitchFamily="18" charset="2"/>
                      </a:rPr>
                      <a:t> (2</a:t>
                    </a:r>
                    <a14:m>
                      <m:oMath xmlns:m="http://schemas.openxmlformats.org/officeDocument/2006/math">
                        <m:rad>
                          <m:radPr>
                            <m:degHide m:val="on"/>
                            <m:ctrlPr>
                              <a:rPr lang="en-US" i="1" smtClean="0">
                                <a:latin typeface="Cambria Math"/>
                                <a:sym typeface="Symbol" pitchFamily="18" charset="2"/>
                              </a:rPr>
                            </m:ctrlPr>
                          </m:radPr>
                          <m:deg/>
                          <m:e>
                            <m:r>
                              <a:rPr lang="en-US" b="0" i="1" smtClean="0">
                                <a:latin typeface="Cambria Math"/>
                                <a:sym typeface="Symbol" pitchFamily="18" charset="2"/>
                              </a:rPr>
                              <m:t>2</m:t>
                            </m:r>
                          </m:e>
                        </m:rad>
                      </m:oMath>
                    </a14:m>
                    <a:r>
                      <a:rPr lang="en-US" dirty="0" smtClean="0">
                        <a:sym typeface="Symbol" pitchFamily="18" charset="2"/>
                      </a:rPr>
                      <a:t>) </a:t>
                    </a:r>
                    <a:r>
                      <a:rPr lang="en-US" dirty="0" smtClean="0">
                        <a:cs typeface="Times New Roman" pitchFamily="18" charset="0"/>
                      </a:rPr>
                      <a:t>– </a:t>
                    </a:r>
                    <a:r>
                      <a:rPr lang="en-US" dirty="0" smtClean="0">
                        <a:sym typeface="Symbol" pitchFamily="18" charset="2"/>
                      </a:rPr>
                      <a:t>107.8</a:t>
                    </a:r>
                    <a:r>
                      <a:rPr lang="en-US" dirty="0">
                        <a:cs typeface="Times New Roman" pitchFamily="18" charset="0"/>
                        <a:sym typeface="Symbol" pitchFamily="18" charset="2"/>
                      </a:rPr>
                      <a:t> </a:t>
                    </a:r>
                    <a:r>
                      <a:rPr lang="en-US" dirty="0" smtClean="0">
                        <a:cs typeface="Times New Roman" pitchFamily="18" charset="0"/>
                        <a:sym typeface="Symbol" pitchFamily="18" charset="2"/>
                      </a:rPr>
                      <a:t>(1.26)</a:t>
                    </a:r>
                    <a:r>
                      <a:rPr lang="en-US" dirty="0" smtClean="0">
                        <a:cs typeface="Times New Roman" pitchFamily="18" charset="0"/>
                      </a:rPr>
                      <a:t> =  </a:t>
                    </a:r>
                    <a:r>
                      <a:rPr lang="en-US" dirty="0">
                        <a:cs typeface="Times New Roman" pitchFamily="18" charset="0"/>
                      </a:rPr>
                      <a:t>0</a:t>
                    </a:r>
                  </a:p>
                  <a:p>
                    <a:pPr eaLnBrk="1" hangingPunct="1">
                      <a:spcBef>
                        <a:spcPts val="0"/>
                      </a:spcBef>
                      <a:spcAft>
                        <a:spcPts val="600"/>
                      </a:spcAft>
                    </a:pPr>
                    <a:r>
                      <a:rPr lang="en-US" dirty="0">
                        <a:cs typeface="Times New Roman" pitchFamily="18" charset="0"/>
                        <a:sym typeface="Symbol" pitchFamily="18" charset="2"/>
                      </a:rPr>
                      <a:t> </a:t>
                    </a:r>
                    <a:r>
                      <a:rPr lang="en-US" dirty="0" smtClean="0">
                        <a:cs typeface="Times New Roman" pitchFamily="18" charset="0"/>
                        <a:sym typeface="Symbol" pitchFamily="18" charset="2"/>
                      </a:rPr>
                      <a:t>    </a:t>
                    </a:r>
                    <a:r>
                      <a:rPr lang="en-US" u="sng" dirty="0" smtClean="0">
                        <a:solidFill>
                          <a:srgbClr val="0000FA"/>
                        </a:solidFill>
                        <a:sym typeface="Symbol" pitchFamily="18" charset="2"/>
                      </a:rPr>
                      <a:t>N</a:t>
                    </a:r>
                    <a:r>
                      <a:rPr lang="en-US" u="sng" baseline="-25000" dirty="0" smtClean="0">
                        <a:solidFill>
                          <a:srgbClr val="0000FA"/>
                        </a:solidFill>
                        <a:sym typeface="Symbol" pitchFamily="18" charset="2"/>
                      </a:rPr>
                      <a:t>B</a:t>
                    </a:r>
                    <a:r>
                      <a:rPr lang="en-US" u="sng" dirty="0" smtClean="0">
                        <a:solidFill>
                          <a:srgbClr val="0000FA"/>
                        </a:solidFill>
                        <a:cs typeface="Times New Roman" pitchFamily="18" charset="0"/>
                      </a:rPr>
                      <a:t> = 47.92 = 47.9 </a:t>
                    </a:r>
                    <a:r>
                      <a:rPr lang="en-US" u="sng" dirty="0" err="1" smtClean="0">
                        <a:solidFill>
                          <a:srgbClr val="0000FA"/>
                        </a:solidFill>
                        <a:cs typeface="Times New Roman" pitchFamily="18" charset="0"/>
                      </a:rPr>
                      <a:t>kN</a:t>
                    </a:r>
                    <a:endParaRPr lang="en-US" u="sng" dirty="0">
                      <a:solidFill>
                        <a:srgbClr val="0000FA"/>
                      </a:solidFill>
                      <a:cs typeface="Times New Roman" pitchFamily="18" charset="0"/>
                    </a:endParaRPr>
                  </a:p>
                </p:txBody>
              </p:sp>
            </mc:Choice>
            <mc:Fallback xmlns="">
              <p:sp>
                <p:nvSpPr>
                  <p:cNvPr id="51" name="Text Box 7"/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 bwMode="auto">
                  <a:xfrm>
                    <a:off x="397" y="2079"/>
                    <a:ext cx="5184" cy="554"/>
                  </a:xfrm>
                  <a:prstGeom prst="rect">
                    <a:avLst/>
                  </a:prstGeom>
                  <a:blipFill rotWithShape="0">
                    <a:blip r:embed="rId4"/>
                    <a:stretch>
                      <a:fillRect t="-1389" b="-13194"/>
                    </a:stretch>
                  </a:blipFill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p:sp>
            <p:nvSpPr>
              <p:cNvPr id="52" name="Freeform 9"/>
              <p:cNvSpPr>
                <a:spLocks/>
              </p:cNvSpPr>
              <p:nvPr/>
            </p:nvSpPr>
            <p:spPr bwMode="auto">
              <a:xfrm>
                <a:off x="632" y="2106"/>
                <a:ext cx="48" cy="259"/>
              </a:xfrm>
              <a:custGeom>
                <a:avLst/>
                <a:gdLst>
                  <a:gd name="T0" fmla="*/ 12 w 95"/>
                  <a:gd name="T1" fmla="*/ 0 h 220"/>
                  <a:gd name="T2" fmla="*/ 2 w 95"/>
                  <a:gd name="T3" fmla="*/ 189 h 220"/>
                  <a:gd name="T4" fmla="*/ 0 w 95"/>
                  <a:gd name="T5" fmla="*/ 259 h 220"/>
                  <a:gd name="T6" fmla="*/ 11 w 95"/>
                  <a:gd name="T7" fmla="*/ 494 h 22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95"/>
                  <a:gd name="T13" fmla="*/ 0 h 220"/>
                  <a:gd name="T14" fmla="*/ 95 w 95"/>
                  <a:gd name="T15" fmla="*/ 220 h 22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95" h="220">
                    <a:moveTo>
                      <a:pt x="95" y="0"/>
                    </a:moveTo>
                    <a:cubicBezTo>
                      <a:pt x="59" y="24"/>
                      <a:pt x="41" y="53"/>
                      <a:pt x="11" y="84"/>
                    </a:cubicBezTo>
                    <a:cubicBezTo>
                      <a:pt x="7" y="94"/>
                      <a:pt x="0" y="104"/>
                      <a:pt x="0" y="115"/>
                    </a:cubicBezTo>
                    <a:cubicBezTo>
                      <a:pt x="0" y="184"/>
                      <a:pt x="46" y="178"/>
                      <a:pt x="84" y="220"/>
                    </a:cubicBezTo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</p:grpSp>
        <p:sp>
          <p:nvSpPr>
            <p:cNvPr id="53" name="Text Box 11"/>
            <p:cNvSpPr txBox="1">
              <a:spLocks noChangeArrowheads="1"/>
            </p:cNvSpPr>
            <p:nvPr/>
          </p:nvSpPr>
          <p:spPr bwMode="auto">
            <a:xfrm>
              <a:off x="838200" y="4572000"/>
              <a:ext cx="5029200" cy="8463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22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defRPr sz="22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defRPr sz="22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defRPr sz="22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defRPr sz="22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2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2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2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2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hangingPunct="1">
                <a:spcBef>
                  <a:spcPts val="0"/>
                </a:spcBef>
                <a:spcAft>
                  <a:spcPts val="600"/>
                </a:spcAft>
              </a:pPr>
              <a:r>
                <a:rPr lang="en-US" dirty="0" smtClean="0">
                  <a:sym typeface="Symbol" pitchFamily="18" charset="2"/>
                </a:rPr>
                <a:t>+ </a:t>
              </a:r>
              <a:r>
                <a:rPr lang="en-US" dirty="0" smtClean="0">
                  <a:sym typeface="Symbol"/>
                </a:rPr>
                <a:t> </a:t>
              </a:r>
              <a:r>
                <a:rPr lang="en-US" dirty="0" smtClean="0">
                  <a:sym typeface="Symbol" pitchFamily="18" charset="2"/>
                </a:rPr>
                <a:t> </a:t>
              </a:r>
              <a:r>
                <a:rPr lang="en-US" dirty="0">
                  <a:sym typeface="Symbol" pitchFamily="18" charset="2"/>
                </a:rPr>
                <a:t> F</a:t>
              </a:r>
              <a:r>
                <a:rPr lang="en-US" baseline="-25000" dirty="0">
                  <a:sym typeface="Symbol" pitchFamily="18" charset="2"/>
                </a:rPr>
                <a:t>X</a:t>
              </a:r>
              <a:r>
                <a:rPr lang="en-US" dirty="0">
                  <a:sym typeface="Symbol" pitchFamily="18" charset="2"/>
                </a:rPr>
                <a:t> </a:t>
              </a:r>
              <a:r>
                <a:rPr lang="en-US" dirty="0" smtClean="0">
                  <a:sym typeface="Symbol" pitchFamily="18" charset="2"/>
                </a:rPr>
                <a:t>= </a:t>
              </a:r>
              <a:r>
                <a:rPr lang="en-US" dirty="0" smtClean="0">
                  <a:cs typeface="Times New Roman" pitchFamily="18" charset="0"/>
                </a:rPr>
                <a:t>– </a:t>
              </a:r>
              <a:r>
                <a:rPr lang="en-US" dirty="0" smtClean="0">
                  <a:sym typeface="Symbol" pitchFamily="18" charset="2"/>
                </a:rPr>
                <a:t>A</a:t>
              </a:r>
              <a:r>
                <a:rPr lang="en-US" baseline="-25000" dirty="0">
                  <a:sym typeface="Symbol" pitchFamily="18" charset="2"/>
                </a:rPr>
                <a:t>x</a:t>
              </a:r>
              <a:r>
                <a:rPr lang="en-US" dirty="0" smtClean="0">
                  <a:sym typeface="Symbol" pitchFamily="18" charset="2"/>
                </a:rPr>
                <a:t> </a:t>
              </a:r>
              <a:r>
                <a:rPr lang="en-US" dirty="0" smtClean="0">
                  <a:cs typeface="Times New Roman" pitchFamily="18" charset="0"/>
                </a:rPr>
                <a:t>+ 47.92 Cos 45</a:t>
              </a:r>
              <a:r>
                <a:rPr lang="en-US" dirty="0" smtClean="0">
                  <a:cs typeface="Times New Roman" pitchFamily="18" charset="0"/>
                  <a:sym typeface="Symbol"/>
                </a:rPr>
                <a:t></a:t>
              </a:r>
              <a:r>
                <a:rPr lang="en-US" dirty="0" smtClean="0">
                  <a:cs typeface="Times New Roman" pitchFamily="18" charset="0"/>
                </a:rPr>
                <a:t> =  </a:t>
              </a:r>
              <a:r>
                <a:rPr lang="en-US" dirty="0">
                  <a:cs typeface="Times New Roman" pitchFamily="18" charset="0"/>
                </a:rPr>
                <a:t>0</a:t>
              </a:r>
            </a:p>
            <a:p>
              <a:pPr eaLnBrk="1" hangingPunct="1">
                <a:spcBef>
                  <a:spcPts val="0"/>
                </a:spcBef>
                <a:spcAft>
                  <a:spcPts val="600"/>
                </a:spcAft>
                <a:buFont typeface="Symbol" pitchFamily="18" charset="2"/>
                <a:buNone/>
              </a:pPr>
              <a:r>
                <a:rPr lang="en-US" dirty="0">
                  <a:cs typeface="Times New Roman" pitchFamily="18" charset="0"/>
                </a:rPr>
                <a:t> </a:t>
              </a:r>
              <a:r>
                <a:rPr lang="en-US" dirty="0" smtClean="0">
                  <a:cs typeface="Times New Roman" pitchFamily="18" charset="0"/>
                </a:rPr>
                <a:t> </a:t>
              </a:r>
              <a:r>
                <a:rPr lang="en-US" u="sng" dirty="0" smtClean="0">
                  <a:solidFill>
                    <a:srgbClr val="0000FA"/>
                  </a:solidFill>
                  <a:cs typeface="Times New Roman" pitchFamily="18" charset="0"/>
                </a:rPr>
                <a:t>A</a:t>
              </a:r>
              <a:r>
                <a:rPr lang="en-US" u="sng" baseline="-25000" dirty="0" smtClean="0">
                  <a:solidFill>
                    <a:srgbClr val="0000FA"/>
                  </a:solidFill>
                  <a:cs typeface="Times New Roman" pitchFamily="18" charset="0"/>
                </a:rPr>
                <a:t>X</a:t>
              </a:r>
              <a:r>
                <a:rPr lang="en-US" u="sng" dirty="0" smtClean="0">
                  <a:solidFill>
                    <a:srgbClr val="0000FA"/>
                  </a:solidFill>
                  <a:cs typeface="Times New Roman" pitchFamily="18" charset="0"/>
                </a:rPr>
                <a:t> </a:t>
              </a:r>
              <a:r>
                <a:rPr lang="en-US" u="sng" dirty="0">
                  <a:solidFill>
                    <a:srgbClr val="0000FA"/>
                  </a:solidFill>
                  <a:cs typeface="Times New Roman" pitchFamily="18" charset="0"/>
                </a:rPr>
                <a:t>= </a:t>
              </a:r>
              <a:r>
                <a:rPr lang="en-US" u="sng" dirty="0" smtClean="0">
                  <a:solidFill>
                    <a:srgbClr val="0000FA"/>
                  </a:solidFill>
                  <a:cs typeface="Times New Roman" pitchFamily="18" charset="0"/>
                </a:rPr>
                <a:t>33.9 </a:t>
              </a:r>
              <a:r>
                <a:rPr lang="en-US" u="sng" dirty="0" err="1" smtClean="0">
                  <a:solidFill>
                    <a:srgbClr val="0000FA"/>
                  </a:solidFill>
                  <a:cs typeface="Times New Roman" pitchFamily="18" charset="0"/>
                </a:rPr>
                <a:t>kN</a:t>
              </a:r>
              <a:endParaRPr lang="en-US" dirty="0">
                <a:solidFill>
                  <a:srgbClr val="0000FA"/>
                </a:solidFill>
                <a:cs typeface="Times New Roman" pitchFamily="18" charset="0"/>
              </a:endParaRPr>
            </a:p>
          </p:txBody>
        </p:sp>
        <p:sp>
          <p:nvSpPr>
            <p:cNvPr id="54" name="Text Box 11"/>
            <p:cNvSpPr txBox="1">
              <a:spLocks noChangeArrowheads="1"/>
            </p:cNvSpPr>
            <p:nvPr/>
          </p:nvSpPr>
          <p:spPr bwMode="auto">
            <a:xfrm>
              <a:off x="838199" y="5562600"/>
              <a:ext cx="5343525" cy="8463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22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defRPr sz="22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defRPr sz="22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defRPr sz="22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defRPr sz="22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2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2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2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2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hangingPunct="1">
                <a:spcBef>
                  <a:spcPts val="0"/>
                </a:spcBef>
                <a:spcAft>
                  <a:spcPts val="600"/>
                </a:spcAft>
              </a:pPr>
              <a:r>
                <a:rPr lang="en-US" dirty="0" smtClean="0">
                  <a:sym typeface="Symbol" pitchFamily="18" charset="2"/>
                </a:rPr>
                <a:t>+ </a:t>
              </a:r>
              <a:r>
                <a:rPr lang="en-US" dirty="0">
                  <a:sym typeface="Symbol"/>
                </a:rPr>
                <a:t></a:t>
              </a:r>
              <a:r>
                <a:rPr lang="en-US" dirty="0" smtClean="0">
                  <a:sym typeface="Symbol"/>
                </a:rPr>
                <a:t> </a:t>
              </a:r>
              <a:r>
                <a:rPr lang="en-US" dirty="0" smtClean="0">
                  <a:sym typeface="Symbol" pitchFamily="18" charset="2"/>
                </a:rPr>
                <a:t> </a:t>
              </a:r>
              <a:r>
                <a:rPr lang="en-US" dirty="0">
                  <a:sym typeface="Symbol" pitchFamily="18" charset="2"/>
                </a:rPr>
                <a:t> </a:t>
              </a:r>
              <a:r>
                <a:rPr lang="en-US" dirty="0" smtClean="0">
                  <a:sym typeface="Symbol" pitchFamily="18" charset="2"/>
                </a:rPr>
                <a:t>F</a:t>
              </a:r>
              <a:r>
                <a:rPr lang="en-US" baseline="-25000" dirty="0">
                  <a:sym typeface="Symbol" pitchFamily="18" charset="2"/>
                </a:rPr>
                <a:t>Y</a:t>
              </a:r>
              <a:r>
                <a:rPr lang="en-US" dirty="0" smtClean="0">
                  <a:sym typeface="Symbol" pitchFamily="18" charset="2"/>
                </a:rPr>
                <a:t> = A</a:t>
              </a:r>
              <a:r>
                <a:rPr lang="en-US" baseline="-25000" dirty="0" smtClean="0">
                  <a:sym typeface="Symbol" pitchFamily="18" charset="2"/>
                </a:rPr>
                <a:t>y</a:t>
              </a:r>
              <a:r>
                <a:rPr lang="en-US" dirty="0" smtClean="0">
                  <a:sym typeface="Symbol" pitchFamily="18" charset="2"/>
                </a:rPr>
                <a:t> </a:t>
              </a:r>
              <a:r>
                <a:rPr lang="en-US" dirty="0" smtClean="0">
                  <a:cs typeface="Times New Roman" pitchFamily="18" charset="0"/>
                </a:rPr>
                <a:t>+ 47.92 Sin 45</a:t>
              </a:r>
              <a:r>
                <a:rPr lang="en-US" dirty="0" smtClean="0">
                  <a:cs typeface="Times New Roman" pitchFamily="18" charset="0"/>
                  <a:sym typeface="Symbol"/>
                </a:rPr>
                <a:t></a:t>
              </a:r>
              <a:r>
                <a:rPr lang="en-US" dirty="0" smtClean="0">
                  <a:cs typeface="Times New Roman" pitchFamily="18" charset="0"/>
                </a:rPr>
                <a:t> </a:t>
              </a:r>
              <a:r>
                <a:rPr lang="en-US" dirty="0">
                  <a:cs typeface="Times New Roman" pitchFamily="18" charset="0"/>
                </a:rPr>
                <a:t>– </a:t>
              </a:r>
              <a:r>
                <a:rPr lang="en-US" dirty="0" smtClean="0">
                  <a:cs typeface="Times New Roman" pitchFamily="18" charset="0"/>
                </a:rPr>
                <a:t>107.8 =  </a:t>
              </a:r>
              <a:r>
                <a:rPr lang="en-US" dirty="0">
                  <a:cs typeface="Times New Roman" pitchFamily="18" charset="0"/>
                </a:rPr>
                <a:t>0</a:t>
              </a:r>
            </a:p>
            <a:p>
              <a:pPr eaLnBrk="1" hangingPunct="1">
                <a:spcBef>
                  <a:spcPts val="0"/>
                </a:spcBef>
                <a:spcAft>
                  <a:spcPts val="600"/>
                </a:spcAft>
                <a:buFont typeface="Symbol" pitchFamily="18" charset="2"/>
                <a:buNone/>
              </a:pPr>
              <a:r>
                <a:rPr lang="en-US" dirty="0">
                  <a:cs typeface="Times New Roman" pitchFamily="18" charset="0"/>
                </a:rPr>
                <a:t> </a:t>
              </a:r>
              <a:r>
                <a:rPr lang="en-US" dirty="0" smtClean="0">
                  <a:cs typeface="Times New Roman" pitchFamily="18" charset="0"/>
                </a:rPr>
                <a:t> </a:t>
              </a:r>
              <a:r>
                <a:rPr lang="en-US" u="sng" dirty="0" smtClean="0">
                  <a:solidFill>
                    <a:srgbClr val="0000FA"/>
                  </a:solidFill>
                  <a:cs typeface="Times New Roman" pitchFamily="18" charset="0"/>
                </a:rPr>
                <a:t>A</a:t>
              </a:r>
              <a:r>
                <a:rPr lang="en-US" u="sng" baseline="-25000" dirty="0">
                  <a:solidFill>
                    <a:srgbClr val="0000FA"/>
                  </a:solidFill>
                  <a:cs typeface="Times New Roman" pitchFamily="18" charset="0"/>
                </a:rPr>
                <a:t>Y</a:t>
              </a:r>
              <a:r>
                <a:rPr lang="en-US" u="sng" dirty="0" smtClean="0">
                  <a:solidFill>
                    <a:srgbClr val="0000FA"/>
                  </a:solidFill>
                  <a:cs typeface="Times New Roman" pitchFamily="18" charset="0"/>
                </a:rPr>
                <a:t> </a:t>
              </a:r>
              <a:r>
                <a:rPr lang="en-US" u="sng" dirty="0">
                  <a:solidFill>
                    <a:srgbClr val="0000FA"/>
                  </a:solidFill>
                  <a:cs typeface="Times New Roman" pitchFamily="18" charset="0"/>
                </a:rPr>
                <a:t>= 7</a:t>
              </a:r>
              <a:r>
                <a:rPr lang="en-US" u="sng" dirty="0" smtClean="0">
                  <a:solidFill>
                    <a:srgbClr val="0000FA"/>
                  </a:solidFill>
                  <a:cs typeface="Times New Roman" pitchFamily="18" charset="0"/>
                </a:rPr>
                <a:t>3.9 </a:t>
              </a:r>
              <a:r>
                <a:rPr lang="en-US" u="sng" dirty="0" err="1" smtClean="0">
                  <a:solidFill>
                    <a:srgbClr val="0000FA"/>
                  </a:solidFill>
                  <a:cs typeface="Times New Roman" pitchFamily="18" charset="0"/>
                </a:rPr>
                <a:t>kN</a:t>
              </a:r>
              <a:endParaRPr lang="en-US" dirty="0">
                <a:solidFill>
                  <a:srgbClr val="0000FA"/>
                </a:solidFill>
                <a:cs typeface="Times New Roman" pitchFamily="18" charset="0"/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rtl="0" eaLnBrk="1" fontAlgn="base" hangingPunct="1"/>
            <a:r>
              <a:rPr lang="en-US" sz="2400" b="1" kern="1200" dirty="0" smtClean="0">
                <a:solidFill>
                  <a:srgbClr val="000096"/>
                </a:solidFill>
                <a:effectLst/>
                <a:latin typeface="Times New Roman" panose="02020603050405020304" pitchFamily="18" charset="0"/>
                <a:ea typeface="+mn-ea"/>
                <a:cs typeface="+mn-cs"/>
              </a:rPr>
              <a:t>GROUP  PROBLEM  SOLVING </a:t>
            </a:r>
            <a:r>
              <a:rPr lang="en-US" sz="2400" kern="1200" dirty="0" smtClean="0">
                <a:solidFill>
                  <a:srgbClr val="000096"/>
                </a:solidFill>
                <a:effectLst/>
                <a:latin typeface="Times New Roman" panose="02020603050405020304" pitchFamily="18" charset="0"/>
                <a:ea typeface="+mn-ea"/>
                <a:cs typeface="+mn-cs"/>
              </a:rPr>
              <a:t>(continued)</a:t>
            </a:r>
            <a:endParaRPr lang="en-US" dirty="0" smtClean="0">
              <a:solidFill>
                <a:srgbClr val="000096"/>
              </a:solidFill>
              <a:effectLst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A67565-8D48-4E7D-9B0C-A77CD6739475}" type="slidenum">
              <a:rPr lang="en-US" smtClean="0"/>
              <a:pPr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4939716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45" grpId="0"/>
      <p:bldP spid="49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304800" y="1219200"/>
            <a:ext cx="8562384" cy="2438400"/>
            <a:chOff x="304800" y="1219200"/>
            <a:chExt cx="8562384" cy="2438400"/>
          </a:xfrm>
        </p:grpSpPr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334000" y="1400175"/>
              <a:ext cx="3533184" cy="2076450"/>
            </a:xfrm>
            <a:prstGeom prst="rect">
              <a:avLst/>
            </a:prstGeom>
          </p:spPr>
        </p:pic>
        <p:sp>
          <p:nvSpPr>
            <p:cNvPr id="47108" name="Text Box 4"/>
            <p:cNvSpPr txBox="1">
              <a:spLocks noChangeArrowheads="1"/>
            </p:cNvSpPr>
            <p:nvPr/>
          </p:nvSpPr>
          <p:spPr bwMode="auto">
            <a:xfrm>
              <a:off x="304800" y="1219200"/>
              <a:ext cx="5486400" cy="24384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marL="457200" indent="-457200" eaLnBrk="0" hangingPunct="0">
                <a:defRPr sz="22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defRPr sz="22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defRPr sz="22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defRPr sz="22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defRPr sz="22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2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2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2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2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dirty="0"/>
                <a:t>1.    If a vertical rectangular strip is chosen as the differential element, then all the variables, including the integral limit, should be in terms of _____ .</a:t>
              </a:r>
            </a:p>
            <a:p>
              <a:pPr eaLnBrk="1" hangingPunct="1">
                <a:spcBef>
                  <a:spcPct val="50000"/>
                </a:spcBef>
              </a:pPr>
              <a:r>
                <a:rPr lang="en-US" dirty="0"/>
                <a:t>	A)	x		B)   y</a:t>
              </a:r>
            </a:p>
            <a:p>
              <a:pPr eaLnBrk="1" hangingPunct="1">
                <a:spcBef>
                  <a:spcPct val="50000"/>
                </a:spcBef>
              </a:pPr>
              <a:r>
                <a:rPr lang="en-US" dirty="0"/>
                <a:t>	C)	z		D)   Any of the above.</a:t>
              </a:r>
            </a:p>
          </p:txBody>
        </p:sp>
      </p:grpSp>
      <p:grpSp>
        <p:nvGrpSpPr>
          <p:cNvPr id="2" name="Group 18"/>
          <p:cNvGrpSpPr>
            <a:grpSpLocks/>
          </p:cNvGrpSpPr>
          <p:nvPr/>
        </p:nvGrpSpPr>
        <p:grpSpPr bwMode="auto">
          <a:xfrm>
            <a:off x="533400" y="4267200"/>
            <a:ext cx="8077200" cy="1768475"/>
            <a:chOff x="336" y="2688"/>
            <a:chExt cx="5088" cy="1114"/>
          </a:xfrm>
        </p:grpSpPr>
        <p:sp>
          <p:nvSpPr>
            <p:cNvPr id="18440" name="Text Box 8"/>
            <p:cNvSpPr txBox="1">
              <a:spLocks noChangeArrowheads="1"/>
            </p:cNvSpPr>
            <p:nvPr/>
          </p:nvSpPr>
          <p:spPr bwMode="auto">
            <a:xfrm>
              <a:off x="336" y="2688"/>
              <a:ext cx="5088" cy="11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marL="457200" indent="-457200" eaLnBrk="0" hangingPunct="0">
                <a:defRPr sz="22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defRPr sz="22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defRPr sz="22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defRPr sz="22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defRPr sz="22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2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2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2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2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/>
                <a:t>2.	If a vertical rectangular strip is chosen, then what are the values of x and y?</a:t>
              </a:r>
            </a:p>
            <a:p>
              <a:pPr eaLnBrk="1" hangingPunct="1">
                <a:spcBef>
                  <a:spcPct val="50000"/>
                </a:spcBef>
              </a:pPr>
              <a:r>
                <a:rPr lang="en-US"/>
                <a:t>	A)	(x ,  y)			B)   (x / 2 ,   y / 2)</a:t>
              </a:r>
            </a:p>
            <a:p>
              <a:pPr eaLnBrk="1" hangingPunct="1">
                <a:spcBef>
                  <a:spcPct val="50000"/>
                </a:spcBef>
              </a:pPr>
              <a:r>
                <a:rPr lang="en-US"/>
                <a:t>	C)	(x ,  0)			D)   (x ,  y / 2)</a:t>
              </a:r>
            </a:p>
          </p:txBody>
        </p:sp>
        <p:sp>
          <p:nvSpPr>
            <p:cNvPr id="18441" name="Text Box 13"/>
            <p:cNvSpPr txBox="1">
              <a:spLocks noChangeArrowheads="1"/>
            </p:cNvSpPr>
            <p:nvPr/>
          </p:nvSpPr>
          <p:spPr bwMode="auto">
            <a:xfrm>
              <a:off x="624" y="2803"/>
              <a:ext cx="211" cy="2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2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defRPr sz="22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defRPr sz="22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defRPr sz="22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defRPr sz="22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2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2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2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2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hangingPunct="1"/>
              <a:r>
                <a:rPr lang="en-US"/>
                <a:t>~</a:t>
              </a:r>
            </a:p>
          </p:txBody>
        </p:sp>
        <p:sp>
          <p:nvSpPr>
            <p:cNvPr id="18442" name="Text Box 14"/>
            <p:cNvSpPr txBox="1">
              <a:spLocks noChangeArrowheads="1"/>
            </p:cNvSpPr>
            <p:nvPr/>
          </p:nvSpPr>
          <p:spPr bwMode="auto">
            <a:xfrm>
              <a:off x="1056" y="2803"/>
              <a:ext cx="211" cy="2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2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defRPr sz="22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defRPr sz="22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defRPr sz="22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defRPr sz="22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2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2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2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2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hangingPunct="1"/>
              <a:r>
                <a:rPr lang="en-US"/>
                <a:t>~</a:t>
              </a:r>
            </a:p>
          </p:txBody>
        </p:sp>
      </p:grpSp>
      <p:sp>
        <p:nvSpPr>
          <p:cNvPr id="3" name="Title 2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rtl="0" eaLnBrk="1" fontAlgn="base" hangingPunct="1"/>
            <a:r>
              <a:rPr lang="en-US" sz="2400" b="1" kern="1200" dirty="0" smtClean="0">
                <a:solidFill>
                  <a:srgbClr val="000096"/>
                </a:solidFill>
                <a:effectLst/>
                <a:latin typeface="Times New Roman" panose="02020603050405020304" pitchFamily="18" charset="0"/>
                <a:ea typeface="+mn-ea"/>
                <a:cs typeface="+mn-cs"/>
              </a:rPr>
              <a:t>ATTENTION QUIZ</a:t>
            </a:r>
            <a:endParaRPr lang="en-US" dirty="0" smtClean="0">
              <a:solidFill>
                <a:srgbClr val="000096"/>
              </a:solidFill>
              <a:effectLst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A67565-8D48-4E7D-9B0C-A77CD6739475}" type="slidenum">
              <a:rPr lang="en-US" smtClean="0"/>
              <a:pPr/>
              <a:t>24</a:t>
            </a:fld>
            <a:endParaRPr lang="en-US"/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EA65B5-436E-4A32-BD6E-5D5BAB6AFFA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9962" y="2017712"/>
            <a:ext cx="4406900" cy="439420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2092326" y="754114"/>
            <a:ext cx="440690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en-US" altLang="en-US" sz="4400" kern="0" baseline="0" dirty="0">
                <a:solidFill>
                  <a:srgbClr val="FF0000"/>
                </a:solidFill>
                <a:latin typeface="Arial"/>
              </a:rPr>
              <a:t>Questions</a:t>
            </a:r>
            <a:endParaRPr lang="en-US" sz="1800" baseline="0" dirty="0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393056669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EA65B5-436E-4A32-BD6E-5D5BAB6AFFA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600075" y="923925"/>
            <a:ext cx="8229600" cy="4525963"/>
          </a:xfrm>
          <a:prstGeom prst="rect">
            <a:avLst/>
          </a:prstGeom>
          <a:extLst/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8" indent="0" eaLnBrk="0" hangingPunct="0">
              <a:buFontTx/>
              <a:buNone/>
              <a:defRPr/>
            </a:pPr>
            <a:r>
              <a:rPr lang="en-US" sz="6600" baseline="0" smtClean="0">
                <a:solidFill>
                  <a:srgbClr val="00B050"/>
                </a:solidFill>
              </a:rPr>
              <a:t>		</a:t>
            </a:r>
          </a:p>
          <a:p>
            <a:pPr marL="0" lvl="8" indent="0" eaLnBrk="0" hangingPunct="0">
              <a:buFontTx/>
              <a:buNone/>
              <a:defRPr/>
            </a:pPr>
            <a:r>
              <a:rPr lang="en-US" sz="6600" baseline="0" smtClean="0">
                <a:solidFill>
                  <a:srgbClr val="00B050"/>
                </a:solidFill>
              </a:rPr>
              <a:t>		Thank you.</a:t>
            </a:r>
          </a:p>
          <a:p>
            <a:pPr fontAlgn="auto">
              <a:spcAft>
                <a:spcPts val="0"/>
              </a:spcAft>
              <a:defRPr/>
            </a:pPr>
            <a:endParaRPr lang="en-US" baseline="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1646400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58" name="Text Box 14"/>
          <p:cNvSpPr txBox="1">
            <a:spLocks noChangeArrowheads="1"/>
          </p:cNvSpPr>
          <p:nvPr/>
        </p:nvSpPr>
        <p:spPr bwMode="auto">
          <a:xfrm>
            <a:off x="4724400" y="4191000"/>
            <a:ext cx="3978275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2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2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2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2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2400" dirty="0"/>
              <a:t>How can we determine these </a:t>
            </a:r>
            <a:r>
              <a:rPr lang="en-US" sz="2400" dirty="0" smtClean="0"/>
              <a:t>resultant weights </a:t>
            </a:r>
            <a:r>
              <a:rPr lang="en-US" sz="2400" dirty="0"/>
              <a:t>and their </a:t>
            </a:r>
            <a:r>
              <a:rPr lang="en-US" sz="2400" dirty="0" smtClean="0"/>
              <a:t>lines of action?</a:t>
            </a:r>
            <a:endParaRPr lang="en-US" dirty="0"/>
          </a:p>
        </p:txBody>
      </p:sp>
      <p:grpSp>
        <p:nvGrpSpPr>
          <p:cNvPr id="2" name="Group 10"/>
          <p:cNvGrpSpPr>
            <a:grpSpLocks/>
          </p:cNvGrpSpPr>
          <p:nvPr/>
        </p:nvGrpSpPr>
        <p:grpSpPr bwMode="auto">
          <a:xfrm>
            <a:off x="685800" y="1447800"/>
            <a:ext cx="8458200" cy="3843338"/>
            <a:chOff x="432" y="912"/>
            <a:chExt cx="5328" cy="2421"/>
          </a:xfrm>
        </p:grpSpPr>
        <p:sp>
          <p:nvSpPr>
            <p:cNvPr id="5127" name="Text Box 9"/>
            <p:cNvSpPr txBox="1">
              <a:spLocks noChangeArrowheads="1"/>
            </p:cNvSpPr>
            <p:nvPr/>
          </p:nvSpPr>
          <p:spPr bwMode="auto">
            <a:xfrm>
              <a:off x="2976" y="912"/>
              <a:ext cx="2784" cy="16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2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defRPr sz="22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defRPr sz="22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defRPr sz="22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defRPr sz="22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2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2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2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2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sz="2400" dirty="0"/>
                <a:t>To </a:t>
              </a:r>
              <a:r>
                <a:rPr lang="en-US" sz="2400" u="sng" dirty="0">
                  <a:solidFill>
                    <a:srgbClr val="0000FA"/>
                  </a:solidFill>
                </a:rPr>
                <a:t>design the structure</a:t>
              </a:r>
              <a:r>
                <a:rPr lang="en-US" sz="2400" dirty="0">
                  <a:solidFill>
                    <a:srgbClr val="0000FA"/>
                  </a:solidFill>
                </a:rPr>
                <a:t> </a:t>
              </a:r>
              <a:r>
                <a:rPr lang="en-US" sz="2400" dirty="0"/>
                <a:t>for supporting a water tank, we will need to know the </a:t>
              </a:r>
              <a:r>
                <a:rPr lang="en-US" sz="2400" dirty="0" smtClean="0">
                  <a:solidFill>
                    <a:srgbClr val="FF0000"/>
                  </a:solidFill>
                </a:rPr>
                <a:t>weight </a:t>
              </a:r>
              <a:r>
                <a:rPr lang="en-US" sz="2400" dirty="0">
                  <a:solidFill>
                    <a:srgbClr val="FF0000"/>
                  </a:solidFill>
                </a:rPr>
                <a:t>of the tank and water</a:t>
              </a:r>
              <a:r>
                <a:rPr lang="en-US" sz="2400" dirty="0"/>
                <a:t> as well as the </a:t>
              </a:r>
              <a:r>
                <a:rPr lang="en-US" sz="2400" dirty="0">
                  <a:solidFill>
                    <a:srgbClr val="FF0000"/>
                  </a:solidFill>
                </a:rPr>
                <a:t>locations </a:t>
              </a:r>
              <a:r>
                <a:rPr lang="en-US" sz="2400" dirty="0"/>
                <a:t>where the </a:t>
              </a:r>
              <a:r>
                <a:rPr lang="en-US" sz="2400" dirty="0">
                  <a:solidFill>
                    <a:srgbClr val="FF0000"/>
                  </a:solidFill>
                </a:rPr>
                <a:t>resultant forces</a:t>
              </a:r>
              <a:r>
                <a:rPr lang="en-US" sz="2400" dirty="0"/>
                <a:t> representing these distributed loads act.</a:t>
              </a:r>
            </a:p>
          </p:txBody>
        </p:sp>
        <p:pic>
          <p:nvPicPr>
            <p:cNvPr id="5128" name="Picture 9" descr="CH 9 Water Tower II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2" y="960"/>
              <a:ext cx="2431" cy="23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3" name="Title 2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rtl="0" eaLnBrk="1" fontAlgn="base" hangingPunct="1"/>
            <a:r>
              <a:rPr lang="en-US" sz="2400" b="1" kern="1200" dirty="0" smtClean="0">
                <a:solidFill>
                  <a:srgbClr val="000096"/>
                </a:solidFill>
                <a:effectLst/>
                <a:latin typeface="Times New Roman" panose="02020603050405020304" pitchFamily="18" charset="0"/>
                <a:ea typeface="+mn-ea"/>
                <a:cs typeface="+mn-cs"/>
              </a:rPr>
              <a:t>APPLICATIONS</a:t>
            </a:r>
            <a:endParaRPr lang="en-US" dirty="0" smtClean="0">
              <a:solidFill>
                <a:srgbClr val="000096"/>
              </a:solidFill>
              <a:effectLst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A67565-8D48-4E7D-9B0C-A77CD6739475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17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17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58" grpId="0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37" name="Text Box 25"/>
          <p:cNvSpPr txBox="1">
            <a:spLocks noChangeArrowheads="1"/>
          </p:cNvSpPr>
          <p:nvPr/>
        </p:nvSpPr>
        <p:spPr bwMode="auto">
          <a:xfrm>
            <a:off x="457200" y="4114800"/>
            <a:ext cx="807720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2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2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2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2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ts val="600"/>
              </a:spcBef>
            </a:pPr>
            <a:r>
              <a:rPr lang="en-US" sz="2400" dirty="0"/>
              <a:t>One of the important factors in determining its stability is the SUV’s </a:t>
            </a:r>
            <a:r>
              <a:rPr lang="en-US" sz="2400" u="sng" dirty="0">
                <a:solidFill>
                  <a:srgbClr val="0000FA"/>
                </a:solidFill>
              </a:rPr>
              <a:t>center of mass</a:t>
            </a:r>
            <a:r>
              <a:rPr lang="en-US" sz="2400" dirty="0"/>
              <a:t>. </a:t>
            </a:r>
          </a:p>
        </p:txBody>
      </p:sp>
      <p:sp>
        <p:nvSpPr>
          <p:cNvPr id="13338" name="Text Box 26"/>
          <p:cNvSpPr txBox="1">
            <a:spLocks noChangeArrowheads="1"/>
          </p:cNvSpPr>
          <p:nvPr/>
        </p:nvSpPr>
        <p:spPr bwMode="auto">
          <a:xfrm>
            <a:off x="457200" y="5029200"/>
            <a:ext cx="7848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2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2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2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2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2400" dirty="0"/>
              <a:t>Should it be higher or lower to make a SUV more stable?</a:t>
            </a:r>
            <a:endParaRPr lang="en-US" dirty="0"/>
          </a:p>
        </p:txBody>
      </p:sp>
      <p:sp>
        <p:nvSpPr>
          <p:cNvPr id="13340" name="Text Box 28"/>
          <p:cNvSpPr txBox="1">
            <a:spLocks noChangeArrowheads="1"/>
          </p:cNvSpPr>
          <p:nvPr/>
        </p:nvSpPr>
        <p:spPr bwMode="auto">
          <a:xfrm>
            <a:off x="457200" y="5562600"/>
            <a:ext cx="83820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2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2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2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2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2400" dirty="0"/>
              <a:t>How do you determine the location of the SUV’s </a:t>
            </a:r>
            <a:r>
              <a:rPr lang="en-US" sz="2400" dirty="0">
                <a:solidFill>
                  <a:srgbClr val="FF0000"/>
                </a:solidFill>
              </a:rPr>
              <a:t>center of mass</a:t>
            </a:r>
            <a:r>
              <a:rPr lang="en-US" sz="2400" dirty="0"/>
              <a:t>?</a:t>
            </a:r>
            <a:endParaRPr lang="en-US" dirty="0"/>
          </a:p>
        </p:txBody>
      </p:sp>
      <p:grpSp>
        <p:nvGrpSpPr>
          <p:cNvPr id="2" name="Group 12"/>
          <p:cNvGrpSpPr>
            <a:grpSpLocks/>
          </p:cNvGrpSpPr>
          <p:nvPr/>
        </p:nvGrpSpPr>
        <p:grpSpPr bwMode="auto">
          <a:xfrm>
            <a:off x="457200" y="1066800"/>
            <a:ext cx="8382000" cy="3040063"/>
            <a:chOff x="288" y="672"/>
            <a:chExt cx="5280" cy="1915"/>
          </a:xfrm>
        </p:grpSpPr>
        <p:sp>
          <p:nvSpPr>
            <p:cNvPr id="6153" name="Text Box 21"/>
            <p:cNvSpPr txBox="1">
              <a:spLocks noChangeArrowheads="1"/>
            </p:cNvSpPr>
            <p:nvPr/>
          </p:nvSpPr>
          <p:spPr bwMode="auto">
            <a:xfrm>
              <a:off x="288" y="2064"/>
              <a:ext cx="5280" cy="5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2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defRPr sz="22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defRPr sz="22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defRPr sz="22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defRPr sz="22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2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2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2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2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sz="2400" dirty="0"/>
                <a:t>One concern about a sport utility vehicle (SUV) is that it might </a:t>
              </a:r>
              <a:r>
                <a:rPr lang="en-US" sz="2400" dirty="0">
                  <a:solidFill>
                    <a:srgbClr val="FF0000"/>
                  </a:solidFill>
                </a:rPr>
                <a:t>tip over </a:t>
              </a:r>
              <a:r>
                <a:rPr lang="en-US" sz="2400" dirty="0" smtClean="0">
                  <a:solidFill>
                    <a:srgbClr val="FF0000"/>
                  </a:solidFill>
                </a:rPr>
                <a:t>when taking </a:t>
              </a:r>
              <a:r>
                <a:rPr lang="en-US" sz="2400" dirty="0">
                  <a:solidFill>
                    <a:srgbClr val="FF0000"/>
                  </a:solidFill>
                </a:rPr>
                <a:t>a sharp turn</a:t>
              </a:r>
              <a:r>
                <a:rPr lang="en-US" sz="2400" dirty="0"/>
                <a:t>.</a:t>
              </a:r>
            </a:p>
          </p:txBody>
        </p:sp>
        <p:pic>
          <p:nvPicPr>
            <p:cNvPr id="6154" name="Picture 11" descr="CH 9 SUV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rightnessContrast bright="1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35" y="672"/>
              <a:ext cx="2490" cy="13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3" name="Title 2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rtl="0" eaLnBrk="1" fontAlgn="base" hangingPunct="1"/>
            <a:r>
              <a:rPr lang="en-US" sz="2400" b="1" kern="1200" dirty="0" smtClean="0">
                <a:solidFill>
                  <a:srgbClr val="000096"/>
                </a:solidFill>
                <a:effectLst/>
                <a:latin typeface="Times New Roman" panose="02020603050405020304" pitchFamily="18" charset="0"/>
                <a:ea typeface="+mn-ea"/>
                <a:cs typeface="+mn-cs"/>
              </a:rPr>
              <a:t>APPLICATIONS </a:t>
            </a:r>
            <a:r>
              <a:rPr lang="en-US" sz="2400" kern="1200" dirty="0" smtClean="0">
                <a:solidFill>
                  <a:srgbClr val="000096"/>
                </a:solidFill>
                <a:effectLst/>
                <a:latin typeface="Times New Roman" panose="02020603050405020304" pitchFamily="18" charset="0"/>
                <a:ea typeface="+mn-ea"/>
                <a:cs typeface="+mn-cs"/>
              </a:rPr>
              <a:t>(continued)</a:t>
            </a:r>
            <a:endParaRPr lang="en-US" dirty="0" smtClean="0">
              <a:solidFill>
                <a:srgbClr val="000096"/>
              </a:solidFill>
              <a:effectLst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A67565-8D48-4E7D-9B0C-A77CD6739475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3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3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3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3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37" grpId="0" autoUpdateAnimBg="0"/>
      <p:bldP spid="13338" grpId="0" autoUpdateAnimBg="0"/>
      <p:bldP spid="13340" grpId="0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37" name="Text Box 25"/>
          <p:cNvSpPr txBox="1">
            <a:spLocks noChangeArrowheads="1"/>
          </p:cNvSpPr>
          <p:nvPr/>
        </p:nvSpPr>
        <p:spPr bwMode="auto">
          <a:xfrm>
            <a:off x="4191000" y="3135235"/>
            <a:ext cx="4724400" cy="1570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2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2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2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2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en-US" sz="2400" dirty="0"/>
              <a:t>Integration must be used to determine total weight of the goal post due to the curvature of the supporting member.</a:t>
            </a:r>
          </a:p>
        </p:txBody>
      </p:sp>
      <p:sp>
        <p:nvSpPr>
          <p:cNvPr id="13340" name="Text Box 28"/>
          <p:cNvSpPr txBox="1">
            <a:spLocks noChangeArrowheads="1"/>
          </p:cNvSpPr>
          <p:nvPr/>
        </p:nvSpPr>
        <p:spPr bwMode="auto">
          <a:xfrm>
            <a:off x="4191000" y="4960938"/>
            <a:ext cx="4038600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2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2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2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2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2400" dirty="0"/>
              <a:t>How do you determine the location of </a:t>
            </a:r>
            <a:r>
              <a:rPr lang="en-US" sz="2400" dirty="0" smtClean="0"/>
              <a:t>overall center </a:t>
            </a:r>
            <a:r>
              <a:rPr lang="en-US" sz="2400" dirty="0"/>
              <a:t>of gravity?</a:t>
            </a:r>
            <a:endParaRPr lang="en-US" dirty="0"/>
          </a:p>
        </p:txBody>
      </p:sp>
      <p:grpSp>
        <p:nvGrpSpPr>
          <p:cNvPr id="2" name="Group 11"/>
          <p:cNvGrpSpPr>
            <a:grpSpLocks/>
          </p:cNvGrpSpPr>
          <p:nvPr/>
        </p:nvGrpSpPr>
        <p:grpSpPr bwMode="auto">
          <a:xfrm>
            <a:off x="990600" y="1219200"/>
            <a:ext cx="7848600" cy="4575175"/>
            <a:chOff x="624" y="768"/>
            <a:chExt cx="4944" cy="2882"/>
          </a:xfrm>
        </p:grpSpPr>
        <p:sp>
          <p:nvSpPr>
            <p:cNvPr id="7176" name="Text Box 21"/>
            <p:cNvSpPr txBox="1">
              <a:spLocks noChangeArrowheads="1"/>
            </p:cNvSpPr>
            <p:nvPr/>
          </p:nvSpPr>
          <p:spPr bwMode="auto">
            <a:xfrm>
              <a:off x="2640" y="768"/>
              <a:ext cx="2928" cy="1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2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defRPr sz="22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defRPr sz="22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defRPr sz="22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defRPr sz="22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2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2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2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2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sz="2400" dirty="0"/>
                <a:t>To design the </a:t>
              </a:r>
              <a:r>
                <a:rPr lang="en-US" sz="2400" dirty="0">
                  <a:solidFill>
                    <a:srgbClr val="FF0000"/>
                  </a:solidFill>
                </a:rPr>
                <a:t>ground support structure</a:t>
              </a:r>
              <a:r>
                <a:rPr lang="en-US" sz="2400" dirty="0"/>
                <a:t> for </a:t>
              </a:r>
              <a:r>
                <a:rPr lang="en-US" sz="2400" dirty="0" smtClean="0"/>
                <a:t>a goal </a:t>
              </a:r>
              <a:r>
                <a:rPr lang="en-US" sz="2400" dirty="0"/>
                <a:t>post, it is critical to find total weight of the structure and the center of </a:t>
              </a:r>
              <a:r>
                <a:rPr lang="en-US" sz="2400" dirty="0" smtClean="0"/>
                <a:t>gravity’s </a:t>
              </a:r>
              <a:r>
                <a:rPr lang="en-US" sz="2400" dirty="0"/>
                <a:t>location.</a:t>
              </a:r>
              <a:br>
                <a:rPr lang="en-US" sz="2400" dirty="0"/>
              </a:br>
              <a:endParaRPr lang="en-US" sz="2400" dirty="0"/>
            </a:p>
          </p:txBody>
        </p:sp>
        <p:pic>
          <p:nvPicPr>
            <p:cNvPr id="7177" name="Picture 10" descr="CH 9 Goal Post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4" y="816"/>
              <a:ext cx="1920" cy="28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3" name="Title 2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rtl="0" eaLnBrk="1" fontAlgn="base" hangingPunct="1"/>
            <a:r>
              <a:rPr lang="en-US" sz="2400" b="1" kern="1200" dirty="0" smtClean="0">
                <a:solidFill>
                  <a:srgbClr val="000096"/>
                </a:solidFill>
                <a:effectLst/>
                <a:latin typeface="Times New Roman" panose="02020603050405020304" pitchFamily="18" charset="0"/>
                <a:ea typeface="+mn-ea"/>
                <a:cs typeface="+mn-cs"/>
              </a:rPr>
              <a:t>APPLICATIONS </a:t>
            </a:r>
            <a:r>
              <a:rPr lang="en-US" sz="2400" kern="1200" dirty="0" smtClean="0">
                <a:solidFill>
                  <a:srgbClr val="000096"/>
                </a:solidFill>
                <a:effectLst/>
                <a:latin typeface="Times New Roman" panose="02020603050405020304" pitchFamily="18" charset="0"/>
                <a:ea typeface="+mn-ea"/>
                <a:cs typeface="+mn-cs"/>
              </a:rPr>
              <a:t>(continued)</a:t>
            </a:r>
            <a:endParaRPr lang="en-US" dirty="0" smtClean="0">
              <a:solidFill>
                <a:srgbClr val="000096"/>
              </a:solidFill>
              <a:effectLst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A67565-8D48-4E7D-9B0C-A77CD6739475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3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3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3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3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37" grpId="0" autoUpdateAnimBg="0"/>
      <p:bldP spid="13340" grpId="0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27" name="Text Box 11"/>
          <p:cNvSpPr txBox="1">
            <a:spLocks noChangeArrowheads="1"/>
          </p:cNvSpPr>
          <p:nvPr/>
        </p:nvSpPr>
        <p:spPr bwMode="auto">
          <a:xfrm>
            <a:off x="3048000" y="1068387"/>
            <a:ext cx="5410200" cy="1446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2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2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2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2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en-US" dirty="0"/>
              <a:t>A body is composed of an </a:t>
            </a:r>
            <a:r>
              <a:rPr lang="en-US" dirty="0">
                <a:solidFill>
                  <a:srgbClr val="FF0000"/>
                </a:solidFill>
              </a:rPr>
              <a:t>infinite number of</a:t>
            </a:r>
          </a:p>
          <a:p>
            <a:pPr eaLnBrk="1" hangingPunct="1"/>
            <a:r>
              <a:rPr lang="en-US" dirty="0">
                <a:solidFill>
                  <a:srgbClr val="FF0000"/>
                </a:solidFill>
              </a:rPr>
              <a:t>particles</a:t>
            </a:r>
            <a:r>
              <a:rPr lang="en-US" dirty="0"/>
              <a:t>, and so if the body is located within a</a:t>
            </a:r>
          </a:p>
          <a:p>
            <a:pPr eaLnBrk="1" hangingPunct="1"/>
            <a:r>
              <a:rPr lang="en-US" dirty="0"/>
              <a:t>gravitational field, then each of these particles will have a weight </a:t>
            </a:r>
            <a:r>
              <a:rPr lang="en-US" i="1" dirty="0" err="1"/>
              <a:t>d</a:t>
            </a:r>
            <a:r>
              <a:rPr lang="en-US" b="1" i="1" dirty="0" err="1"/>
              <a:t>W</a:t>
            </a:r>
            <a:r>
              <a:rPr lang="en-US" dirty="0"/>
              <a:t>.</a:t>
            </a:r>
          </a:p>
        </p:txBody>
      </p:sp>
      <p:sp>
        <p:nvSpPr>
          <p:cNvPr id="34828" name="Text Box 12"/>
          <p:cNvSpPr txBox="1">
            <a:spLocks noChangeArrowheads="1"/>
          </p:cNvSpPr>
          <p:nvPr/>
        </p:nvSpPr>
        <p:spPr bwMode="auto">
          <a:xfrm>
            <a:off x="3048000" y="3811588"/>
            <a:ext cx="5562600" cy="1446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2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2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2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2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dirty="0"/>
              <a:t>From the definition of a resultant force, </a:t>
            </a:r>
            <a:r>
              <a:rPr lang="en-US" dirty="0">
                <a:solidFill>
                  <a:srgbClr val="0000FA"/>
                </a:solidFill>
              </a:rPr>
              <a:t>the sum of moments</a:t>
            </a:r>
            <a:r>
              <a:rPr lang="en-US" dirty="0"/>
              <a:t> due to individual particle </a:t>
            </a:r>
            <a:r>
              <a:rPr lang="en-US" dirty="0" smtClean="0"/>
              <a:t>weight </a:t>
            </a:r>
            <a:r>
              <a:rPr lang="en-US" dirty="0"/>
              <a:t>about any point is </a:t>
            </a:r>
            <a:r>
              <a:rPr lang="en-US" dirty="0">
                <a:solidFill>
                  <a:srgbClr val="FF00FF"/>
                </a:solidFill>
              </a:rPr>
              <a:t>the same as the moment due to the resultant weight located at G. </a:t>
            </a:r>
          </a:p>
        </p:txBody>
      </p:sp>
      <p:sp>
        <p:nvSpPr>
          <p:cNvPr id="34829" name="Text Box 13"/>
          <p:cNvSpPr txBox="1">
            <a:spLocks noChangeArrowheads="1"/>
          </p:cNvSpPr>
          <p:nvPr/>
        </p:nvSpPr>
        <p:spPr bwMode="auto">
          <a:xfrm>
            <a:off x="609600" y="5402262"/>
            <a:ext cx="7924800" cy="76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2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2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2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2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dirty="0"/>
              <a:t>Also, note that the </a:t>
            </a:r>
            <a:r>
              <a:rPr lang="en-US" dirty="0">
                <a:solidFill>
                  <a:srgbClr val="FF0000"/>
                </a:solidFill>
              </a:rPr>
              <a:t>sum of moments due to the individual particle’s weights about point G is equal to zero</a:t>
            </a:r>
            <a:r>
              <a:rPr lang="en-US" dirty="0"/>
              <a:t>.</a:t>
            </a:r>
          </a:p>
        </p:txBody>
      </p:sp>
      <p:pic>
        <p:nvPicPr>
          <p:cNvPr id="8200" name="Picture 41" descr="C:\Documents and Settings\ALBERT\Desktop\Statics_09\Hibbeler_12th\IMAGES-FINAL_M09\fig09_01a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7503"/>
          <a:stretch>
            <a:fillRect/>
          </a:stretch>
        </p:blipFill>
        <p:spPr bwMode="auto">
          <a:xfrm>
            <a:off x="457200" y="1143000"/>
            <a:ext cx="1995488" cy="163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01" name="Picture 42" descr="C:\Documents and Settings\ALBERT\Desktop\Statics_09\Hibbeler_12th\IMAGES-FINAL_M09\fig09_01b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961"/>
          <a:stretch>
            <a:fillRect/>
          </a:stretch>
        </p:blipFill>
        <p:spPr bwMode="auto">
          <a:xfrm>
            <a:off x="457200" y="3124200"/>
            <a:ext cx="2009775" cy="167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" name="Text Box 11"/>
          <p:cNvSpPr txBox="1">
            <a:spLocks noChangeArrowheads="1"/>
          </p:cNvSpPr>
          <p:nvPr/>
        </p:nvSpPr>
        <p:spPr bwMode="auto">
          <a:xfrm>
            <a:off x="3048000" y="2625725"/>
            <a:ext cx="5638800" cy="110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2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2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2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2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dirty="0"/>
              <a:t>The </a:t>
            </a:r>
            <a:r>
              <a:rPr lang="en-US" u="sng" dirty="0">
                <a:solidFill>
                  <a:srgbClr val="0000FA"/>
                </a:solidFill>
              </a:rPr>
              <a:t>center of gravity (CG)</a:t>
            </a:r>
            <a:r>
              <a:rPr lang="en-US" dirty="0">
                <a:solidFill>
                  <a:srgbClr val="0000FA"/>
                </a:solidFill>
              </a:rPr>
              <a:t> </a:t>
            </a:r>
            <a:r>
              <a:rPr lang="en-US" dirty="0"/>
              <a:t>is a point, often shown as G, which </a:t>
            </a:r>
            <a:r>
              <a:rPr lang="en-US" dirty="0">
                <a:solidFill>
                  <a:srgbClr val="FF0000"/>
                </a:solidFill>
              </a:rPr>
              <a:t>locates the resultant weight </a:t>
            </a:r>
            <a:r>
              <a:rPr lang="en-US" dirty="0"/>
              <a:t>of a system of particles or a solid body.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rtl="0" eaLnBrk="1" fontAlgn="base" hangingPunct="1"/>
            <a:r>
              <a:rPr lang="en-US" sz="2400" b="1" kern="1200" dirty="0" smtClean="0">
                <a:solidFill>
                  <a:srgbClr val="000096"/>
                </a:solidFill>
                <a:effectLst/>
                <a:latin typeface="Times New Roman" panose="02020603050405020304" pitchFamily="18" charset="0"/>
                <a:ea typeface="+mn-ea"/>
                <a:cs typeface="+mn-cs"/>
              </a:rPr>
              <a:t>CONCEPT OF CENTER OF GRAVITY (CG)</a:t>
            </a:r>
            <a:endParaRPr lang="en-US" dirty="0" smtClean="0">
              <a:solidFill>
                <a:srgbClr val="000096"/>
              </a:solidFill>
              <a:effectLst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A67565-8D48-4E7D-9B0C-A77CD6739475}" type="slidenum">
              <a:rPr lang="en-US" smtClean="0"/>
              <a:pPr/>
              <a:t>6</a:t>
            </a:fld>
            <a:endParaRPr lang="en-US"/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48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48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48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48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48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48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27" grpId="0" autoUpdateAnimBg="0"/>
      <p:bldP spid="34828" grpId="0" autoUpdateAnimBg="0"/>
      <p:bldP spid="34829" grpId="0" autoUpdateAnimBg="0"/>
      <p:bldP spid="32" grpId="0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>
          <a:xfrm>
            <a:off x="2514600" y="2857500"/>
            <a:ext cx="4114800" cy="685800"/>
          </a:xfrm>
        </p:spPr>
        <p:txBody>
          <a:bodyPr/>
          <a:lstStyle/>
          <a:p>
            <a:r>
              <a:rPr lang="en-US" altLang="en-US" b="1" smtClean="0">
                <a:latin typeface="Verdana" pitchFamily="-108" charset="0"/>
              </a:rPr>
              <a:t>09_001b</a:t>
            </a:r>
          </a:p>
        </p:txBody>
      </p:sp>
      <p:pic>
        <p:nvPicPr>
          <p:cNvPr id="19459" name="Picture 2" descr="09_001b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875" y="774700"/>
            <a:ext cx="8350250" cy="4851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09111833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1"/>
          <p:cNvSpPr>
            <a:spLocks noGrp="1"/>
          </p:cNvSpPr>
          <p:nvPr>
            <p:ph type="title"/>
          </p:nvPr>
        </p:nvSpPr>
        <p:spPr>
          <a:xfrm>
            <a:off x="2514600" y="2857500"/>
            <a:ext cx="4114800" cy="685800"/>
          </a:xfrm>
        </p:spPr>
        <p:txBody>
          <a:bodyPr/>
          <a:lstStyle/>
          <a:p>
            <a:r>
              <a:rPr lang="en-US" altLang="en-US" b="1" smtClean="0">
                <a:latin typeface="Verdana" pitchFamily="-108" charset="0"/>
              </a:rPr>
              <a:t>09_001c</a:t>
            </a:r>
          </a:p>
        </p:txBody>
      </p:sp>
      <p:pic>
        <p:nvPicPr>
          <p:cNvPr id="21507" name="Picture 2" descr="09_001c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7400" y="388938"/>
            <a:ext cx="5029200" cy="5622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65627355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itle 1"/>
          <p:cNvSpPr>
            <a:spLocks noGrp="1"/>
          </p:cNvSpPr>
          <p:nvPr>
            <p:ph type="title"/>
          </p:nvPr>
        </p:nvSpPr>
        <p:spPr>
          <a:xfrm>
            <a:off x="2514600" y="2857500"/>
            <a:ext cx="4114800" cy="685800"/>
          </a:xfrm>
        </p:spPr>
        <p:txBody>
          <a:bodyPr/>
          <a:lstStyle/>
          <a:p>
            <a:r>
              <a:rPr lang="en-US" altLang="en-US" b="1" smtClean="0">
                <a:latin typeface="Verdana" pitchFamily="-108" charset="0"/>
              </a:rPr>
              <a:t>09_002</a:t>
            </a:r>
          </a:p>
        </p:txBody>
      </p:sp>
      <p:pic>
        <p:nvPicPr>
          <p:cNvPr id="23555" name="Picture 2" descr="09_002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3863" y="446088"/>
            <a:ext cx="5756275" cy="5508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03900016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plate_Whit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Template_White.potx" id="{8C25AA59-8215-43E2-A456-D09F398F14AE}" vid="{18175F9B-0567-4CE6-B434-30CB09040A99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Template_White</Template>
  <TotalTime>6996</TotalTime>
  <Words>1772</Words>
  <Application>Microsoft Office PowerPoint</Application>
  <PresentationFormat>On-screen Show (4:3)</PresentationFormat>
  <Paragraphs>233</Paragraphs>
  <Slides>26</Slides>
  <Notes>13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26</vt:i4>
      </vt:variant>
    </vt:vector>
  </HeadingPairs>
  <TitlesOfParts>
    <vt:vector size="28" baseType="lpstr">
      <vt:lpstr>Template_White</vt:lpstr>
      <vt:lpstr>Office Theme</vt:lpstr>
      <vt:lpstr>Engineering Mechanics: Statics  (ENGR 175)  Chapter 9- Center of Gravity and Centroid Part 1</vt:lpstr>
      <vt:lpstr>CENTER OF GRAVITY, CENTER OF MASS AND CENTROID OF A BODY</vt:lpstr>
      <vt:lpstr>APPLICATIONS</vt:lpstr>
      <vt:lpstr>APPLICATIONS (continued)</vt:lpstr>
      <vt:lpstr>APPLICATIONS (continued)</vt:lpstr>
      <vt:lpstr>CONCEPT OF CENTER OF GRAVITY (CG)</vt:lpstr>
      <vt:lpstr>09_001b</vt:lpstr>
      <vt:lpstr>09_001c</vt:lpstr>
      <vt:lpstr>09_002</vt:lpstr>
      <vt:lpstr>09_003</vt:lpstr>
      <vt:lpstr>CONCEPT OF CG (continued)</vt:lpstr>
      <vt:lpstr>CM &amp; CENTROID OF A BODY</vt:lpstr>
      <vt:lpstr>CONCEPT OF CENTROID</vt:lpstr>
      <vt:lpstr>STEPS TO DETERME THE CENTROID OF AN AREA</vt:lpstr>
      <vt:lpstr>READING QUIZ</vt:lpstr>
      <vt:lpstr>EXAMPLE I</vt:lpstr>
      <vt:lpstr>EXAMPLE I (continued)</vt:lpstr>
      <vt:lpstr>EXAMPLE II</vt:lpstr>
      <vt:lpstr>CONCEPT QUIZ</vt:lpstr>
      <vt:lpstr>GROUP  PROBLEM  SOLVING</vt:lpstr>
      <vt:lpstr>GROUP  PROBLEM SOLVING (continued)</vt:lpstr>
      <vt:lpstr>GROUP  PROBLEM SOLVING (continued)</vt:lpstr>
      <vt:lpstr>GROUP  PROBLEM  SOLVING (continued)</vt:lpstr>
      <vt:lpstr>ATTENTION QUIZ</vt:lpstr>
      <vt:lpstr>PowerPoint Presentation</vt:lpstr>
      <vt:lpstr>PowerPoint Presentation</vt:lpstr>
    </vt:vector>
  </TitlesOfParts>
  <Company>NDSU &amp; ASU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Section 9.1</dc:title>
  <dc:subject>Hibbeler Statics 14th Edition</dc:subject>
  <dc:creator>Mehta, Danielson, Nam, &amp; Georgeou</dc:creator>
  <dc:description>Updated for Hibbeler 14th Edition Statics textbook by Dr. Changho Nam, edited by Dr. Scott Danielson.</dc:description>
  <cp:lastModifiedBy>acha</cp:lastModifiedBy>
  <cp:revision>166</cp:revision>
  <cp:lastPrinted>2001-02-27T21:01:39Z</cp:lastPrinted>
  <dcterms:created xsi:type="dcterms:W3CDTF">2000-09-21T13:10:48Z</dcterms:created>
  <dcterms:modified xsi:type="dcterms:W3CDTF">2017-06-05T18:55:52Z</dcterms:modified>
</cp:coreProperties>
</file>